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9" r:id="rId1"/>
  </p:sldMasterIdLst>
  <p:notesMasterIdLst>
    <p:notesMasterId r:id="rId112"/>
  </p:notesMasterIdLst>
  <p:handoutMasterIdLst>
    <p:handoutMasterId r:id="rId113"/>
  </p:handoutMasterIdLst>
  <p:sldIdLst>
    <p:sldId id="1730" r:id="rId2"/>
    <p:sldId id="3244" r:id="rId3"/>
    <p:sldId id="3243" r:id="rId4"/>
    <p:sldId id="3137" r:id="rId5"/>
    <p:sldId id="3138" r:id="rId6"/>
    <p:sldId id="3139" r:id="rId7"/>
    <p:sldId id="3140" r:id="rId8"/>
    <p:sldId id="3142" r:id="rId9"/>
    <p:sldId id="3143" r:id="rId10"/>
    <p:sldId id="3144" r:id="rId11"/>
    <p:sldId id="3145" r:id="rId12"/>
    <p:sldId id="3242" r:id="rId13"/>
    <p:sldId id="3146" r:id="rId14"/>
    <p:sldId id="3147" r:id="rId15"/>
    <p:sldId id="3148" r:id="rId16"/>
    <p:sldId id="3149" r:id="rId17"/>
    <p:sldId id="3151" r:id="rId18"/>
    <p:sldId id="3152" r:id="rId19"/>
    <p:sldId id="3153" r:id="rId20"/>
    <p:sldId id="3154" r:id="rId21"/>
    <p:sldId id="3241" r:id="rId22"/>
    <p:sldId id="3132" r:id="rId23"/>
    <p:sldId id="3133" r:id="rId24"/>
    <p:sldId id="3158" r:id="rId25"/>
    <p:sldId id="3134" r:id="rId26"/>
    <p:sldId id="3135" r:id="rId27"/>
    <p:sldId id="3136" r:id="rId28"/>
    <p:sldId id="3240" r:id="rId29"/>
    <p:sldId id="3155" r:id="rId30"/>
    <p:sldId id="3156" r:id="rId31"/>
    <p:sldId id="3160" r:id="rId32"/>
    <p:sldId id="3168" r:id="rId33"/>
    <p:sldId id="3169" r:id="rId34"/>
    <p:sldId id="3170" r:id="rId35"/>
    <p:sldId id="3171" r:id="rId36"/>
    <p:sldId id="3178" r:id="rId37"/>
    <p:sldId id="3172" r:id="rId38"/>
    <p:sldId id="3161" r:id="rId39"/>
    <p:sldId id="3162" r:id="rId40"/>
    <p:sldId id="3163" r:id="rId41"/>
    <p:sldId id="3164" r:id="rId42"/>
    <p:sldId id="3165" r:id="rId43"/>
    <p:sldId id="3166" r:id="rId44"/>
    <p:sldId id="3167" r:id="rId45"/>
    <p:sldId id="3173" r:id="rId46"/>
    <p:sldId id="3174" r:id="rId47"/>
    <p:sldId id="3175" r:id="rId48"/>
    <p:sldId id="3239" r:id="rId49"/>
    <p:sldId id="3176" r:id="rId50"/>
    <p:sldId id="3177" r:id="rId51"/>
    <p:sldId id="3180" r:id="rId52"/>
    <p:sldId id="3181" r:id="rId53"/>
    <p:sldId id="3182" r:id="rId54"/>
    <p:sldId id="3183" r:id="rId55"/>
    <p:sldId id="3191" r:id="rId56"/>
    <p:sldId id="3184" r:id="rId57"/>
    <p:sldId id="3185" r:id="rId58"/>
    <p:sldId id="3186" r:id="rId59"/>
    <p:sldId id="3187" r:id="rId60"/>
    <p:sldId id="3188" r:id="rId61"/>
    <p:sldId id="3189" r:id="rId62"/>
    <p:sldId id="3190" r:id="rId63"/>
    <p:sldId id="3192" r:id="rId64"/>
    <p:sldId id="3193" r:id="rId65"/>
    <p:sldId id="3194" r:id="rId66"/>
    <p:sldId id="3195" r:id="rId67"/>
    <p:sldId id="3196" r:id="rId68"/>
    <p:sldId id="3197" r:id="rId69"/>
    <p:sldId id="3198" r:id="rId70"/>
    <p:sldId id="3199" r:id="rId71"/>
    <p:sldId id="3200" r:id="rId72"/>
    <p:sldId id="3201" r:id="rId73"/>
    <p:sldId id="3202" r:id="rId74"/>
    <p:sldId id="3203" r:id="rId75"/>
    <p:sldId id="3204" r:id="rId76"/>
    <p:sldId id="3205" r:id="rId77"/>
    <p:sldId id="3206" r:id="rId78"/>
    <p:sldId id="3207" r:id="rId79"/>
    <p:sldId id="3208" r:id="rId80"/>
    <p:sldId id="3209" r:id="rId81"/>
    <p:sldId id="3210" r:id="rId82"/>
    <p:sldId id="3211" r:id="rId83"/>
    <p:sldId id="3212" r:id="rId84"/>
    <p:sldId id="3213" r:id="rId85"/>
    <p:sldId id="3214" r:id="rId86"/>
    <p:sldId id="3215" r:id="rId87"/>
    <p:sldId id="3216" r:id="rId88"/>
    <p:sldId id="3217" r:id="rId89"/>
    <p:sldId id="3218" r:id="rId90"/>
    <p:sldId id="3219" r:id="rId91"/>
    <p:sldId id="3220" r:id="rId92"/>
    <p:sldId id="3221" r:id="rId93"/>
    <p:sldId id="3222" r:id="rId94"/>
    <p:sldId id="3223" r:id="rId95"/>
    <p:sldId id="3224" r:id="rId96"/>
    <p:sldId id="3225" r:id="rId97"/>
    <p:sldId id="3226" r:id="rId98"/>
    <p:sldId id="3227" r:id="rId99"/>
    <p:sldId id="3228" r:id="rId100"/>
    <p:sldId id="3229" r:id="rId101"/>
    <p:sldId id="3230" r:id="rId102"/>
    <p:sldId id="3231" r:id="rId103"/>
    <p:sldId id="3232" r:id="rId104"/>
    <p:sldId id="3233" r:id="rId105"/>
    <p:sldId id="3236" r:id="rId106"/>
    <p:sldId id="3234" r:id="rId107"/>
    <p:sldId id="3235" r:id="rId108"/>
    <p:sldId id="3237" r:id="rId109"/>
    <p:sldId id="3238" r:id="rId110"/>
    <p:sldId id="2967" r:id="rId111"/>
  </p:sldIdLst>
  <p:sldSz cx="9144000" cy="6858000" type="screen4x3"/>
  <p:notesSz cx="6797675" cy="9874250"/>
  <p:defaultTextStyle>
    <a:defPPr>
      <a:defRPr lang="zh-CN"/>
    </a:defPPr>
    <a:lvl1pPr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1pPr>
    <a:lvl2pPr marL="4572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2pPr>
    <a:lvl3pPr marL="9144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3pPr>
    <a:lvl4pPr marL="13716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4pPr>
    <a:lvl5pPr marL="18288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5pPr>
    <a:lvl6pPr marL="2286000" algn="l" defTabSz="914400" rtl="0" eaLnBrk="1" latinLnBrk="0" hangingPunct="1">
      <a:defRPr kumimoji="1" sz="2400" b="1" kern="1200">
        <a:solidFill>
          <a:schemeClr val="bg2"/>
        </a:solidFill>
        <a:latin typeface="Times New Roman" pitchFamily="18" charset="0"/>
        <a:ea typeface="楷体_GB2312" pitchFamily="49" charset="-122"/>
        <a:cs typeface="+mn-cs"/>
      </a:defRPr>
    </a:lvl6pPr>
    <a:lvl7pPr marL="2743200" algn="l" defTabSz="914400" rtl="0" eaLnBrk="1" latinLnBrk="0" hangingPunct="1">
      <a:defRPr kumimoji="1" sz="2400" b="1" kern="1200">
        <a:solidFill>
          <a:schemeClr val="bg2"/>
        </a:solidFill>
        <a:latin typeface="Times New Roman" pitchFamily="18" charset="0"/>
        <a:ea typeface="楷体_GB2312" pitchFamily="49" charset="-122"/>
        <a:cs typeface="+mn-cs"/>
      </a:defRPr>
    </a:lvl7pPr>
    <a:lvl8pPr marL="3200400" algn="l" defTabSz="914400" rtl="0" eaLnBrk="1" latinLnBrk="0" hangingPunct="1">
      <a:defRPr kumimoji="1" sz="2400" b="1" kern="1200">
        <a:solidFill>
          <a:schemeClr val="bg2"/>
        </a:solidFill>
        <a:latin typeface="Times New Roman" pitchFamily="18" charset="0"/>
        <a:ea typeface="楷体_GB2312" pitchFamily="49" charset="-122"/>
        <a:cs typeface="+mn-cs"/>
      </a:defRPr>
    </a:lvl8pPr>
    <a:lvl9pPr marL="3657600" algn="l" defTabSz="914400" rtl="0" eaLnBrk="1" latinLnBrk="0" hangingPunct="1">
      <a:defRPr kumimoji="1" sz="2400" b="1" kern="1200">
        <a:solidFill>
          <a:schemeClr val="bg2"/>
        </a:solidFill>
        <a:latin typeface="Times New Roman" pitchFamily="18" charset="0"/>
        <a:ea typeface="楷体_GB2312"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333333"/>
    <a:srgbClr val="FFFFFF"/>
    <a:srgbClr val="1C49D2"/>
    <a:srgbClr val="0033CC"/>
    <a:srgbClr val="3B9D3B"/>
    <a:srgbClr val="405081"/>
    <a:srgbClr val="42428E"/>
    <a:srgbClr val="E7E8F6"/>
    <a:srgbClr val="D3D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5" autoAdjust="0"/>
    <p:restoredTop sz="89945" autoAdjust="0"/>
  </p:normalViewPr>
  <p:slideViewPr>
    <p:cSldViewPr>
      <p:cViewPr varScale="1">
        <p:scale>
          <a:sx n="73" d="100"/>
          <a:sy n="73" d="100"/>
        </p:scale>
        <p:origin x="159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0" d="100"/>
        <a:sy n="130" d="100"/>
      </p:scale>
      <p:origin x="0" y="-616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2786" name="Rectangle 2"/>
          <p:cNvSpPr>
            <a:spLocks noGrp="1" noChangeArrowheads="1"/>
          </p:cNvSpPr>
          <p:nvPr>
            <p:ph type="hdr" sz="quarter"/>
          </p:nvPr>
        </p:nvSpPr>
        <p:spPr bwMode="auto">
          <a:xfrm>
            <a:off x="0" y="0"/>
            <a:ext cx="2944813"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l" defTabSz="909638">
              <a:defRPr sz="1200"/>
            </a:lvl1pPr>
          </a:lstStyle>
          <a:p>
            <a:pPr>
              <a:defRPr/>
            </a:pPr>
            <a:endParaRPr lang="en-US" altLang="zh-CN"/>
          </a:p>
        </p:txBody>
      </p:sp>
      <p:sp>
        <p:nvSpPr>
          <p:cNvPr id="1142787" name="Rectangle 3"/>
          <p:cNvSpPr>
            <a:spLocks noGrp="1" noChangeArrowheads="1"/>
          </p:cNvSpPr>
          <p:nvPr>
            <p:ph type="dt" sz="quarter" idx="1"/>
          </p:nvPr>
        </p:nvSpPr>
        <p:spPr bwMode="auto">
          <a:xfrm>
            <a:off x="3852863" y="0"/>
            <a:ext cx="2944812"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r" defTabSz="909638">
              <a:defRPr sz="1200"/>
            </a:lvl1pPr>
          </a:lstStyle>
          <a:p>
            <a:pPr>
              <a:defRPr/>
            </a:pPr>
            <a:endParaRPr lang="en-US" altLang="zh-CN"/>
          </a:p>
        </p:txBody>
      </p:sp>
      <p:sp>
        <p:nvSpPr>
          <p:cNvPr id="1142788" name="Rectangle 4"/>
          <p:cNvSpPr>
            <a:spLocks noGrp="1" noChangeArrowheads="1"/>
          </p:cNvSpPr>
          <p:nvPr>
            <p:ph type="ftr" sz="quarter" idx="2"/>
          </p:nvPr>
        </p:nvSpPr>
        <p:spPr bwMode="auto">
          <a:xfrm>
            <a:off x="0" y="9380538"/>
            <a:ext cx="2944813"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l" defTabSz="909638">
              <a:defRPr sz="1200"/>
            </a:lvl1pPr>
          </a:lstStyle>
          <a:p>
            <a:pPr>
              <a:defRPr/>
            </a:pPr>
            <a:endParaRPr lang="en-US" altLang="zh-CN"/>
          </a:p>
        </p:txBody>
      </p:sp>
      <p:sp>
        <p:nvSpPr>
          <p:cNvPr id="1142789" name="Rectangle 5"/>
          <p:cNvSpPr>
            <a:spLocks noGrp="1" noChangeArrowheads="1"/>
          </p:cNvSpPr>
          <p:nvPr>
            <p:ph type="sldNum" sz="quarter" idx="3"/>
          </p:nvPr>
        </p:nvSpPr>
        <p:spPr bwMode="auto">
          <a:xfrm>
            <a:off x="3852863" y="9380538"/>
            <a:ext cx="2944812"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r" defTabSz="909638">
              <a:defRPr sz="1200"/>
            </a:lvl1pPr>
          </a:lstStyle>
          <a:p>
            <a:pPr>
              <a:defRPr/>
            </a:pPr>
            <a:fld id="{F00621A3-AF9D-44CC-8CA6-C2BA8BA5DBE7}" type="slidenum">
              <a:rPr lang="en-US" altLang="zh-CN"/>
              <a:pPr>
                <a:defRPr/>
              </a:pPr>
              <a:t>‹#›</a:t>
            </a:fld>
            <a:endParaRPr lang="en-US" altLang="zh-CN"/>
          </a:p>
        </p:txBody>
      </p:sp>
    </p:spTree>
    <p:extLst>
      <p:ext uri="{BB962C8B-B14F-4D97-AF65-F5344CB8AC3E}">
        <p14:creationId xmlns:p14="http://schemas.microsoft.com/office/powerpoint/2010/main" val="289213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44813"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l" defTabSz="909638">
              <a:defRPr sz="1200" b="0">
                <a:solidFill>
                  <a:schemeClr val="tx1"/>
                </a:solidFill>
                <a:ea typeface="宋体" pitchFamily="2" charset="-122"/>
              </a:defRPr>
            </a:lvl1pPr>
          </a:lstStyle>
          <a:p>
            <a:pPr>
              <a:defRPr/>
            </a:pPr>
            <a:endParaRPr lang="en-US" altLang="zh-CN"/>
          </a:p>
        </p:txBody>
      </p:sp>
      <p:sp>
        <p:nvSpPr>
          <p:cNvPr id="43011" name="Rectangle 3"/>
          <p:cNvSpPr>
            <a:spLocks noGrp="1" noChangeArrowheads="1"/>
          </p:cNvSpPr>
          <p:nvPr>
            <p:ph type="dt" idx="1"/>
          </p:nvPr>
        </p:nvSpPr>
        <p:spPr bwMode="auto">
          <a:xfrm>
            <a:off x="3852863" y="0"/>
            <a:ext cx="2944812"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r" defTabSz="909638">
              <a:defRPr sz="1200" b="0">
                <a:solidFill>
                  <a:schemeClr val="tx1"/>
                </a:solidFill>
                <a:ea typeface="宋体" pitchFamily="2" charset="-122"/>
              </a:defRPr>
            </a:lvl1pPr>
          </a:lstStyle>
          <a:p>
            <a:pPr>
              <a:defRPr/>
            </a:pPr>
            <a:endParaRPr lang="en-US" altLang="zh-CN"/>
          </a:p>
        </p:txBody>
      </p:sp>
      <p:sp>
        <p:nvSpPr>
          <p:cNvPr id="25604" name="Rectangle 4"/>
          <p:cNvSpPr>
            <a:spLocks noGrp="1" noRot="1" noChangeAspect="1" noChangeArrowheads="1" noTextEdit="1"/>
          </p:cNvSpPr>
          <p:nvPr>
            <p:ph type="sldImg" idx="2"/>
          </p:nvPr>
        </p:nvSpPr>
        <p:spPr bwMode="auto">
          <a:xfrm>
            <a:off x="930275" y="741363"/>
            <a:ext cx="4937125" cy="3702050"/>
          </a:xfrm>
          <a:prstGeom prst="rect">
            <a:avLst/>
          </a:prstGeom>
          <a:noFill/>
          <a:ln w="9525">
            <a:solidFill>
              <a:srgbClr val="000000"/>
            </a:solidFill>
            <a:miter lim="800000"/>
            <a:headEnd/>
            <a:tailEnd/>
          </a:ln>
        </p:spPr>
      </p:sp>
      <p:sp>
        <p:nvSpPr>
          <p:cNvPr id="43013" name="Rectangle 5"/>
          <p:cNvSpPr>
            <a:spLocks noGrp="1" noChangeArrowheads="1"/>
          </p:cNvSpPr>
          <p:nvPr>
            <p:ph type="body" sz="quarter" idx="3"/>
          </p:nvPr>
        </p:nvSpPr>
        <p:spPr bwMode="auto">
          <a:xfrm>
            <a:off x="906463" y="4687888"/>
            <a:ext cx="4984750" cy="4445000"/>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3014" name="Rectangle 6"/>
          <p:cNvSpPr>
            <a:spLocks noGrp="1" noChangeArrowheads="1"/>
          </p:cNvSpPr>
          <p:nvPr>
            <p:ph type="ftr" sz="quarter" idx="4"/>
          </p:nvPr>
        </p:nvSpPr>
        <p:spPr bwMode="auto">
          <a:xfrm>
            <a:off x="0" y="9380538"/>
            <a:ext cx="2944813"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l" defTabSz="909638">
              <a:defRPr sz="1200" b="0">
                <a:solidFill>
                  <a:schemeClr val="tx1"/>
                </a:solidFill>
                <a:ea typeface="宋体" pitchFamily="2" charset="-122"/>
              </a:defRPr>
            </a:lvl1pPr>
          </a:lstStyle>
          <a:p>
            <a:pPr>
              <a:defRPr/>
            </a:pPr>
            <a:endParaRPr lang="en-US" altLang="zh-CN"/>
          </a:p>
        </p:txBody>
      </p:sp>
      <p:sp>
        <p:nvSpPr>
          <p:cNvPr id="43015" name="Rectangle 7"/>
          <p:cNvSpPr>
            <a:spLocks noGrp="1" noChangeArrowheads="1"/>
          </p:cNvSpPr>
          <p:nvPr>
            <p:ph type="sldNum" sz="quarter" idx="5"/>
          </p:nvPr>
        </p:nvSpPr>
        <p:spPr bwMode="auto">
          <a:xfrm>
            <a:off x="3852863" y="9380538"/>
            <a:ext cx="2944812"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r" defTabSz="909638">
              <a:defRPr sz="1200" b="0">
                <a:solidFill>
                  <a:schemeClr val="tx1"/>
                </a:solidFill>
                <a:ea typeface="宋体" pitchFamily="2" charset="-122"/>
              </a:defRPr>
            </a:lvl1pPr>
          </a:lstStyle>
          <a:p>
            <a:pPr>
              <a:defRPr/>
            </a:pPr>
            <a:fld id="{B21D2498-DA12-44B9-93A4-06D5BEA34E78}" type="slidenum">
              <a:rPr lang="en-US" altLang="zh-CN"/>
              <a:pPr>
                <a:defRPr/>
              </a:pPr>
              <a:t>‹#›</a:t>
            </a:fld>
            <a:endParaRPr lang="en-US" altLang="zh-CN"/>
          </a:p>
        </p:txBody>
      </p:sp>
    </p:spTree>
    <p:extLst>
      <p:ext uri="{BB962C8B-B14F-4D97-AF65-F5344CB8AC3E}">
        <p14:creationId xmlns:p14="http://schemas.microsoft.com/office/powerpoint/2010/main" val="32761937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AA80CA2-DDAB-4EDF-ACD7-3819DF3A06E6}" type="slidenum">
              <a:rPr lang="en-US" altLang="zh-CN" smtClean="0"/>
              <a:pPr>
                <a:defRPr/>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a:solidFill>
                  <a:schemeClr val="tx1"/>
                </a:solidFill>
                <a:effectLst/>
                <a:latin typeface="Times New Roman" pitchFamily="18" charset="0"/>
                <a:ea typeface="宋体" pitchFamily="2" charset="-122"/>
                <a:cs typeface="+mn-cs"/>
              </a:rPr>
              <a:t>多队列多处理器调度程序应该如何处理 负载不均问题，从而更好地实现预期的调 度目标</a:t>
            </a:r>
            <a:r>
              <a:rPr kumimoji="1" lang="en-US" altLang="zh-CN" sz="1200" kern="1200" dirty="0">
                <a:solidFill>
                  <a:schemeClr val="tx1"/>
                </a:solidFill>
                <a:effectLst/>
                <a:latin typeface="Times New Roman" pitchFamily="18" charset="0"/>
                <a:ea typeface="宋体" pitchFamily="2" charset="-122"/>
                <a:cs typeface="+mn-cs"/>
              </a:rPr>
              <a:t>?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51</a:t>
            </a:fld>
            <a:endParaRPr lang="en-US" altLang="zh-CN"/>
          </a:p>
        </p:txBody>
      </p:sp>
    </p:spTree>
    <p:extLst>
      <p:ext uri="{BB962C8B-B14F-4D97-AF65-F5344CB8AC3E}">
        <p14:creationId xmlns:p14="http://schemas.microsoft.com/office/powerpoint/2010/main" val="2837396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zh-CN" altLang="en-US" sz="1200" kern="1200" dirty="0">
                <a:solidFill>
                  <a:schemeClr val="tx1"/>
                </a:solidFill>
                <a:effectLst/>
                <a:latin typeface="Times New Roman" pitchFamily="18" charset="0"/>
                <a:ea typeface="宋体" pitchFamily="2" charset="-122"/>
                <a:cs typeface="+mn-cs"/>
              </a:rPr>
              <a:t>关键问题</a:t>
            </a:r>
            <a:r>
              <a:rPr kumimoji="1" lang="en-US" altLang="zh-CN" sz="1200" kern="1200" dirty="0">
                <a:solidFill>
                  <a:schemeClr val="tx1"/>
                </a:solidFill>
                <a:effectLst/>
                <a:latin typeface="Times New Roman" pitchFamily="18" charset="0"/>
                <a:ea typeface="宋体" pitchFamily="2" charset="-122"/>
                <a:cs typeface="+mn-cs"/>
              </a:rPr>
              <a:t>:</a:t>
            </a:r>
            <a:r>
              <a:rPr kumimoji="1" lang="zh-CN" altLang="en-US" sz="1200" kern="1200" dirty="0">
                <a:solidFill>
                  <a:schemeClr val="tx1"/>
                </a:solidFill>
                <a:effectLst/>
                <a:latin typeface="Times New Roman" pitchFamily="18" charset="0"/>
                <a:ea typeface="宋体" pitchFamily="2" charset="-122"/>
                <a:cs typeface="+mn-cs"/>
              </a:rPr>
              <a:t>系统如何决定发起这样 的迁移</a:t>
            </a:r>
            <a:r>
              <a:rPr kumimoji="1" lang="en-US" altLang="zh-CN" sz="1200" kern="1200" dirty="0">
                <a:solidFill>
                  <a:schemeClr val="tx1"/>
                </a:solidFill>
                <a:effectLst/>
                <a:latin typeface="Times New Roman" pitchFamily="18" charset="0"/>
                <a:ea typeface="宋体" pitchFamily="2" charset="-122"/>
                <a:cs typeface="+mn-cs"/>
              </a:rPr>
              <a:t>? </a:t>
            </a:r>
            <a:endParaRPr lang="zh-CN" altLang="en-US" dirty="0"/>
          </a:p>
          <a:p>
            <a:r>
              <a:rPr kumimoji="1" lang="zh-CN" altLang="en-US" sz="1200" kern="1200" dirty="0">
                <a:solidFill>
                  <a:schemeClr val="tx1"/>
                </a:solidFill>
                <a:effectLst/>
                <a:latin typeface="Times New Roman" pitchFamily="18" charset="0"/>
                <a:ea typeface="宋体" pitchFamily="2" charset="-122"/>
                <a:cs typeface="+mn-cs"/>
              </a:rPr>
              <a:t>一个基本的方法是采用一种技术，名为工 作窃取 </a:t>
            </a:r>
            <a:r>
              <a:rPr kumimoji="1" lang="en-US" altLang="zh-CN" sz="1200" kern="1200" dirty="0">
                <a:solidFill>
                  <a:schemeClr val="tx1"/>
                </a:solidFill>
                <a:effectLst/>
                <a:latin typeface="Times New Roman" pitchFamily="18" charset="0"/>
                <a:ea typeface="宋体" pitchFamily="2" charset="-122"/>
                <a:cs typeface="+mn-cs"/>
              </a:rPr>
              <a:t>(</a:t>
            </a:r>
            <a:r>
              <a:rPr kumimoji="1" lang="en" altLang="zh-CN" sz="1200" kern="1200" dirty="0">
                <a:solidFill>
                  <a:schemeClr val="tx1"/>
                </a:solidFill>
                <a:effectLst/>
                <a:latin typeface="Times New Roman" pitchFamily="18" charset="0"/>
                <a:ea typeface="宋体" pitchFamily="2" charset="-122"/>
                <a:cs typeface="+mn-cs"/>
              </a:rPr>
              <a:t>work stealing) </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52</a:t>
            </a:fld>
            <a:endParaRPr lang="en-US" altLang="zh-CN"/>
          </a:p>
        </p:txBody>
      </p:sp>
    </p:spTree>
    <p:extLst>
      <p:ext uri="{BB962C8B-B14F-4D97-AF65-F5344CB8AC3E}">
        <p14:creationId xmlns:p14="http://schemas.microsoft.com/office/powerpoint/2010/main" val="2012561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zh-CN" altLang="en-US" dirty="0"/>
              <a:t>答案</a:t>
            </a:r>
            <a:r>
              <a:rPr lang="en-US" altLang="zh-CN" dirty="0"/>
              <a:t>:</a:t>
            </a:r>
            <a:r>
              <a:rPr lang="zh-CN" altLang="en-US" dirty="0"/>
              <a:t>不会 </a:t>
            </a:r>
          </a:p>
          <a:p>
            <a:r>
              <a:rPr lang="zh-CN" altLang="en-US" dirty="0"/>
              <a:t>长时间得不到执行的进程</a:t>
            </a:r>
            <a:r>
              <a:rPr lang="en" altLang="zh-CN" dirty="0" err="1"/>
              <a:t>vruntime</a:t>
            </a:r>
            <a:r>
              <a:rPr lang="zh-CN" altLang="en-US" dirty="0"/>
              <a:t>值将不再增加 </a:t>
            </a:r>
          </a:p>
          <a:p>
            <a:endParaRPr kumimoji="1"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87</a:t>
            </a:fld>
            <a:endParaRPr lang="en-US" altLang="zh-CN"/>
          </a:p>
        </p:txBody>
      </p:sp>
    </p:spTree>
    <p:extLst>
      <p:ext uri="{BB962C8B-B14F-4D97-AF65-F5344CB8AC3E}">
        <p14:creationId xmlns:p14="http://schemas.microsoft.com/office/powerpoint/2010/main" val="1892705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100</a:t>
            </a:fld>
            <a:endParaRPr lang="en-US" altLang="zh-CN"/>
          </a:p>
        </p:txBody>
      </p:sp>
    </p:spTree>
    <p:extLst>
      <p:ext uri="{BB962C8B-B14F-4D97-AF65-F5344CB8AC3E}">
        <p14:creationId xmlns:p14="http://schemas.microsoft.com/office/powerpoint/2010/main" val="1497133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a:t>
            </a:fld>
            <a:endParaRPr lang="en-US" altLang="zh-CN"/>
          </a:p>
        </p:txBody>
      </p:sp>
    </p:spTree>
    <p:extLst>
      <p:ext uri="{BB962C8B-B14F-4D97-AF65-F5344CB8AC3E}">
        <p14:creationId xmlns:p14="http://schemas.microsoft.com/office/powerpoint/2010/main" val="4135177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12</a:t>
            </a:fld>
            <a:endParaRPr lang="en-US" altLang="zh-CN"/>
          </a:p>
        </p:txBody>
      </p:sp>
    </p:spTree>
    <p:extLst>
      <p:ext uri="{BB962C8B-B14F-4D97-AF65-F5344CB8AC3E}">
        <p14:creationId xmlns:p14="http://schemas.microsoft.com/office/powerpoint/2010/main" val="192011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15</a:t>
            </a:fld>
            <a:endParaRPr lang="en-US" altLang="zh-CN"/>
          </a:p>
        </p:txBody>
      </p:sp>
    </p:spTree>
    <p:extLst>
      <p:ext uri="{BB962C8B-B14F-4D97-AF65-F5344CB8AC3E}">
        <p14:creationId xmlns:p14="http://schemas.microsoft.com/office/powerpoint/2010/main" val="120342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16</a:t>
            </a:fld>
            <a:endParaRPr lang="en-US" altLang="zh-CN"/>
          </a:p>
        </p:txBody>
      </p:sp>
    </p:spTree>
    <p:extLst>
      <p:ext uri="{BB962C8B-B14F-4D97-AF65-F5344CB8AC3E}">
        <p14:creationId xmlns:p14="http://schemas.microsoft.com/office/powerpoint/2010/main" val="2041680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21</a:t>
            </a:fld>
            <a:endParaRPr lang="en-US" altLang="zh-CN"/>
          </a:p>
        </p:txBody>
      </p:sp>
    </p:spTree>
    <p:extLst>
      <p:ext uri="{BB962C8B-B14F-4D97-AF65-F5344CB8AC3E}">
        <p14:creationId xmlns:p14="http://schemas.microsoft.com/office/powerpoint/2010/main" val="2388476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zh-CN" altLang="en-US" dirty="0"/>
              <a:t>非抢占系统：当前进程主动放弃</a:t>
            </a:r>
            <a:r>
              <a:rPr kumimoji="1" lang="en-US" altLang="zh-CN" dirty="0"/>
              <a:t>CPU</a:t>
            </a:r>
            <a:r>
              <a:rPr kumimoji="1" lang="zh-CN" altLang="en-US" dirty="0"/>
              <a:t>时</a:t>
            </a:r>
            <a:endParaRPr kumimoji="1" lang="en-US" altLang="zh-CN" dirty="0"/>
          </a:p>
          <a:p>
            <a:r>
              <a:rPr kumimoji="1" lang="zh-CN" altLang="en-US" dirty="0"/>
              <a:t>可抢占系统：</a:t>
            </a:r>
            <a:endParaRPr kumimoji="1" lang="en-US" altLang="zh-CN" dirty="0"/>
          </a:p>
          <a:p>
            <a:r>
              <a:rPr kumimoji="1" lang="zh-CN" altLang="en-US" dirty="0"/>
              <a:t>中断请求被服务例程响应完成时</a:t>
            </a:r>
            <a:endParaRPr kumimoji="1" lang="en-US" altLang="zh-CN" dirty="0"/>
          </a:p>
          <a:p>
            <a:r>
              <a:rPr kumimoji="1" lang="zh-CN" altLang="en-US" dirty="0"/>
              <a:t>当前进程被抢占： 进程时间片用完，进程从等待切换到就绪</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25</a:t>
            </a:fld>
            <a:endParaRPr lang="en-US" altLang="zh-CN"/>
          </a:p>
        </p:txBody>
      </p:sp>
    </p:spTree>
    <p:extLst>
      <p:ext uri="{BB962C8B-B14F-4D97-AF65-F5344CB8AC3E}">
        <p14:creationId xmlns:p14="http://schemas.microsoft.com/office/powerpoint/2010/main" val="76728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28</a:t>
            </a:fld>
            <a:endParaRPr lang="en-US" altLang="zh-CN"/>
          </a:p>
        </p:txBody>
      </p:sp>
    </p:spTree>
    <p:extLst>
      <p:ext uri="{BB962C8B-B14F-4D97-AF65-F5344CB8AC3E}">
        <p14:creationId xmlns:p14="http://schemas.microsoft.com/office/powerpoint/2010/main" val="2314413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48</a:t>
            </a:fld>
            <a:endParaRPr lang="en-US" altLang="zh-CN"/>
          </a:p>
        </p:txBody>
      </p:sp>
    </p:spTree>
    <p:extLst>
      <p:ext uri="{BB962C8B-B14F-4D97-AF65-F5344CB8AC3E}">
        <p14:creationId xmlns:p14="http://schemas.microsoft.com/office/powerpoint/2010/main" val="2856842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1" descr="backgroud-blueframe"/>
          <p:cNvPicPr>
            <a:picLocks noChangeAspect="1" noChangeArrowheads="1"/>
          </p:cNvPicPr>
          <p:nvPr userDrawn="1"/>
        </p:nvPicPr>
        <p:blipFill>
          <a:blip r:embed="rId2" cstate="print"/>
          <a:srcRect/>
          <a:stretch>
            <a:fillRect/>
          </a:stretch>
        </p:blipFill>
        <p:spPr bwMode="auto">
          <a:xfrm>
            <a:off x="-8793" y="561975"/>
            <a:ext cx="9161585" cy="6296025"/>
          </a:xfrm>
          <a:prstGeom prst="rect">
            <a:avLst/>
          </a:prstGeom>
          <a:noFill/>
          <a:ln w="9525">
            <a:noFill/>
            <a:miter lim="800000"/>
            <a:headEnd/>
            <a:tailEnd/>
          </a:ln>
        </p:spPr>
      </p:pic>
      <p:pic>
        <p:nvPicPr>
          <p:cNvPr id="5" name="Picture 2" descr="软件所所徽"/>
          <p:cNvPicPr>
            <a:picLocks noChangeAspect="1" noChangeArrowheads="1"/>
          </p:cNvPicPr>
          <p:nvPr/>
        </p:nvPicPr>
        <p:blipFill>
          <a:blip r:embed="rId3" cstate="print"/>
          <a:srcRect/>
          <a:stretch>
            <a:fillRect/>
          </a:stretch>
        </p:blipFill>
        <p:spPr bwMode="auto">
          <a:xfrm>
            <a:off x="5103935" y="112713"/>
            <a:ext cx="1261696" cy="412750"/>
          </a:xfrm>
          <a:prstGeom prst="rect">
            <a:avLst/>
          </a:prstGeom>
          <a:noFill/>
          <a:ln w="9525">
            <a:noFill/>
            <a:miter lim="800000"/>
            <a:headEnd/>
            <a:tailEnd/>
          </a:ln>
        </p:spPr>
      </p:pic>
      <p:pic>
        <p:nvPicPr>
          <p:cNvPr id="6" name="Picture 4" descr="iscas-mzd"/>
          <p:cNvPicPr>
            <a:picLocks noChangeAspect="1" noChangeArrowheads="1"/>
          </p:cNvPicPr>
          <p:nvPr userDrawn="1"/>
        </p:nvPicPr>
        <p:blipFill>
          <a:blip r:embed="rId4" cstate="print"/>
          <a:srcRect/>
          <a:stretch>
            <a:fillRect/>
          </a:stretch>
        </p:blipFill>
        <p:spPr bwMode="auto">
          <a:xfrm>
            <a:off x="6566390" y="96838"/>
            <a:ext cx="1976803" cy="334962"/>
          </a:xfrm>
          <a:prstGeom prst="rect">
            <a:avLst/>
          </a:prstGeom>
          <a:noFill/>
          <a:ln w="9525">
            <a:noFill/>
            <a:miter lim="800000"/>
            <a:headEnd/>
            <a:tailEnd/>
          </a:ln>
        </p:spPr>
      </p:pic>
      <p:sp>
        <p:nvSpPr>
          <p:cNvPr id="7" name="Text Box 5"/>
          <p:cNvSpPr txBox="1">
            <a:spLocks noChangeArrowheads="1"/>
          </p:cNvSpPr>
          <p:nvPr/>
        </p:nvSpPr>
        <p:spPr bwMode="auto">
          <a:xfrm>
            <a:off x="6279596" y="333375"/>
            <a:ext cx="2632452" cy="234360"/>
          </a:xfrm>
          <a:prstGeom prst="rect">
            <a:avLst/>
          </a:prstGeom>
          <a:noFill/>
          <a:ln w="9525">
            <a:noFill/>
            <a:miter lim="800000"/>
            <a:headEnd/>
            <a:tailEnd/>
          </a:ln>
          <a:effectLst/>
        </p:spPr>
        <p:txBody>
          <a:bodyPr wrap="none">
            <a:spAutoFit/>
          </a:bodyPr>
          <a:lstStyle/>
          <a:p>
            <a:pPr>
              <a:defRPr/>
            </a:pPr>
            <a:r>
              <a:rPr lang="en-US" altLang="zh-CN" sz="923" b="0">
                <a:solidFill>
                  <a:srgbClr val="777777"/>
                </a:solidFill>
                <a:ea typeface="华文行楷" pitchFamily="2" charset="-122"/>
              </a:rPr>
              <a:t>Institute of Software,Chinese Academy of Sciences</a:t>
            </a:r>
          </a:p>
        </p:txBody>
      </p:sp>
      <p:sp>
        <p:nvSpPr>
          <p:cNvPr id="1913862" name="Rectangle 6"/>
          <p:cNvSpPr>
            <a:spLocks noGrp="1" noChangeArrowheads="1"/>
          </p:cNvSpPr>
          <p:nvPr>
            <p:ph type="ctrTitle"/>
          </p:nvPr>
        </p:nvSpPr>
        <p:spPr>
          <a:xfrm>
            <a:off x="451339" y="1828801"/>
            <a:ext cx="8241323" cy="1744663"/>
          </a:xfrm>
          <a:noFill/>
        </p:spPr>
        <p:txBody>
          <a:bodyPr lIns="91440" rIns="91440"/>
          <a:lstStyle>
            <a:lvl1pPr algn="ctr">
              <a:defRPr sz="3692" b="0">
                <a:solidFill>
                  <a:srgbClr val="000066"/>
                </a:solidFill>
                <a:effectLst>
                  <a:outerShdw blurRad="38100" dist="38100" dir="2700000" algn="tl">
                    <a:srgbClr val="C0C0C0"/>
                  </a:outerShdw>
                </a:effectLst>
                <a:latin typeface="微软雅黑" pitchFamily="34" charset="-122"/>
                <a:ea typeface="微软雅黑" pitchFamily="34" charset="-122"/>
              </a:defRPr>
            </a:lvl1pPr>
          </a:lstStyle>
          <a:p>
            <a:r>
              <a:rPr lang="zh-CN" altLang="en-US" dirty="0"/>
              <a:t>单击此处编辑母版标题样式</a:t>
            </a:r>
          </a:p>
        </p:txBody>
      </p:sp>
      <p:sp>
        <p:nvSpPr>
          <p:cNvPr id="1913863" name="Rectangle 7"/>
          <p:cNvSpPr>
            <a:spLocks noGrp="1" noChangeArrowheads="1"/>
          </p:cNvSpPr>
          <p:nvPr>
            <p:ph type="subTitle" idx="1"/>
          </p:nvPr>
        </p:nvSpPr>
        <p:spPr>
          <a:xfrm>
            <a:off x="1521069" y="3886200"/>
            <a:ext cx="5908431" cy="1752600"/>
          </a:xfrm>
        </p:spPr>
        <p:txBody>
          <a:bodyPr/>
          <a:lstStyle>
            <a:lvl1pPr marL="0" indent="0" algn="ctr">
              <a:buFont typeface="Wingdings" pitchFamily="2" charset="2"/>
              <a:buNone/>
              <a:defRPr sz="2954"/>
            </a:lvl1pPr>
          </a:lstStyle>
          <a:p>
            <a:r>
              <a:rPr lang="zh-CN" altLang="en-US" dirty="0"/>
              <a:t>单击此处编辑母版副标题样式</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71D8CAA4-D073-466F-8D95-83D121EDC3B5}" type="slidenum">
              <a:rPr lang="en-US" altLang="zh-CN"/>
              <a:pPr>
                <a:defRPr/>
              </a:pPr>
              <a:t>‹#›</a:t>
            </a:fld>
            <a:endParaRPr lang="en-US" alt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568326"/>
            <a:ext cx="2286000" cy="54530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568326"/>
            <a:ext cx="6717323" cy="54530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94CB4ECF-B331-4F26-9EDB-E08F759F9BE6}" type="slidenum">
              <a:rPr lang="en-US" altLang="zh-CN"/>
              <a:pPr>
                <a:defRPr/>
              </a:pPr>
              <a:t>‹#›</a:t>
            </a:fld>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1057"/>
          <p:cNvSpPr>
            <a:spLocks noGrp="1" noChangeArrowheads="1"/>
          </p:cNvSpPr>
          <p:nvPr>
            <p:ph type="dt" sz="half" idx="10"/>
          </p:nvPr>
        </p:nvSpPr>
        <p:spPr/>
        <p:txBody>
          <a:bodyPr/>
          <a:lstStyle>
            <a:lvl1pPr>
              <a:defRPr/>
            </a:lvl1pPr>
          </a:lstStyle>
          <a:p>
            <a:pPr>
              <a:defRPr/>
            </a:pPr>
            <a:endParaRPr lang="en-US" altLang="zh-CN"/>
          </a:p>
        </p:txBody>
      </p:sp>
      <p:sp>
        <p:nvSpPr>
          <p:cNvPr id="3" name="Rectangle 1058"/>
          <p:cNvSpPr>
            <a:spLocks noGrp="1" noChangeArrowheads="1"/>
          </p:cNvSpPr>
          <p:nvPr>
            <p:ph type="ftr" sz="quarter" idx="11"/>
          </p:nvPr>
        </p:nvSpPr>
        <p:spPr/>
        <p:txBody>
          <a:bodyPr/>
          <a:lstStyle>
            <a:lvl1pPr>
              <a:defRPr/>
            </a:lvl1pPr>
          </a:lstStyle>
          <a:p>
            <a:pPr>
              <a:defRPr/>
            </a:pPr>
            <a:endParaRPr lang="en-US" altLang="zh-CN"/>
          </a:p>
        </p:txBody>
      </p:sp>
      <p:sp>
        <p:nvSpPr>
          <p:cNvPr id="5" name="Rectangle 1059"/>
          <p:cNvSpPr>
            <a:spLocks noGrp="1" noChangeArrowheads="1"/>
          </p:cNvSpPr>
          <p:nvPr>
            <p:ph type="sldNum" sz="quarter" idx="12"/>
          </p:nvPr>
        </p:nvSpPr>
        <p:spPr>
          <a:xfrm>
            <a:off x="6934200" y="6242050"/>
            <a:ext cx="1758462" cy="457200"/>
          </a:xfrm>
        </p:spPr>
        <p:txBody>
          <a:bodyPr/>
          <a:lstStyle>
            <a:lvl1pPr>
              <a:defRPr/>
            </a:lvl1pPr>
          </a:lstStyle>
          <a:p>
            <a:pPr>
              <a:defRPr/>
            </a:pPr>
            <a:fld id="{891DE90A-06C3-47CE-BA8B-3C8F01A40176}" type="slidenum">
              <a:rPr lang="en-US" altLang="zh-CN"/>
              <a:pPr>
                <a:defRPr/>
              </a:pPr>
              <a:t>‹#›</a:t>
            </a:fld>
            <a:endParaRPr lang="en-US" altLang="zh-CN"/>
          </a:p>
        </p:txBody>
      </p:sp>
      <p:sp>
        <p:nvSpPr>
          <p:cNvPr id="3109" name="Rectangle 1061"/>
          <p:cNvSpPr>
            <a:spLocks noGrp="1" noChangeAspect="1" noChangeArrowheads="1"/>
          </p:cNvSpPr>
          <p:nvPr>
            <p:ph type="title" hasCustomPrompt="1"/>
          </p:nvPr>
        </p:nvSpPr>
        <p:spPr bwMode="auto">
          <a:xfrm>
            <a:off x="0" y="561976"/>
            <a:ext cx="9144000" cy="557213"/>
          </a:xfrm>
          <a:prstGeom prst="rect">
            <a:avLst/>
          </a:prstGeom>
          <a:solidFill>
            <a:srgbClr val="336699"/>
          </a:solidFill>
          <a:ln w="9525">
            <a:noFill/>
            <a:miter lim="800000"/>
          </a:ln>
          <a:effectLst/>
        </p:spPr>
        <p:txBody>
          <a:bodyPr vert="horz" wrap="square" lIns="288000" tIns="45720" rIns="288000" bIns="45720" numCol="1" anchor="ctr" anchorCtr="0" compatLnSpc="1"/>
          <a:lstStyle/>
          <a:p>
            <a:pPr lvl="0"/>
            <a:r>
              <a:rPr lang="zh-CN" altLang="en-US" dirty="0"/>
              <a:t>单击此处编辑母版标题样式文件</a:t>
            </a:r>
          </a:p>
        </p:txBody>
      </p:sp>
      <p:sp>
        <p:nvSpPr>
          <p:cNvPr id="4" name="内容占位符 3"/>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6453243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1339" y="1340769"/>
            <a:ext cx="8241323" cy="4896543"/>
          </a:xfrm>
        </p:spPr>
        <p:txBody>
          <a:bodyPr/>
          <a:lstStyle>
            <a:lvl1pPr>
              <a:defRPr sz="2585">
                <a:latin typeface="Times New Roman" pitchFamily="18" charset="0"/>
                <a:ea typeface="+mn-ea"/>
                <a:cs typeface="Times New Roman" pitchFamily="18" charset="0"/>
              </a:defRPr>
            </a:lvl1pPr>
            <a:lvl2pPr>
              <a:lnSpc>
                <a:spcPct val="100000"/>
              </a:lnSpc>
              <a:defRPr sz="1846" b="1">
                <a:solidFill>
                  <a:schemeClr val="tx1"/>
                </a:solidFill>
                <a:latin typeface="Times New Roman" pitchFamily="18" charset="0"/>
                <a:ea typeface="幼圆" pitchFamily="49" charset="-122"/>
                <a:cs typeface="Times New Roman" pitchFamily="18" charset="0"/>
              </a:defRPr>
            </a:lvl2pPr>
            <a:lvl3pPr>
              <a:buFont typeface="Wingdings" pitchFamily="2" charset="2"/>
              <a:buChar char="Ø"/>
              <a:defRPr b="1">
                <a:solidFill>
                  <a:srgbClr val="CC3300"/>
                </a:solidFill>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26865495-C111-4C7C-9322-8F1EB441798D}" type="slidenum">
              <a:rPr lang="en-US" altLang="zh-CN"/>
              <a:pPr>
                <a:defRPr/>
              </a:pPr>
              <a:t>‹#›</a:t>
            </a:fld>
            <a:endParaRPr lang="en-US" altLang="zh-CN"/>
          </a:p>
        </p:txBody>
      </p:sp>
      <p:sp>
        <p:nvSpPr>
          <p:cNvPr id="2" name="标题 1"/>
          <p:cNvSpPr>
            <a:spLocks noGrp="1"/>
          </p:cNvSpPr>
          <p:nvPr>
            <p:ph type="title"/>
          </p:nvPr>
        </p:nvSpPr>
        <p:spPr>
          <a:xfrm>
            <a:off x="0" y="548681"/>
            <a:ext cx="9144000" cy="557213"/>
          </a:xfrm>
        </p:spPr>
        <p:txBody>
          <a:bodyPr tIns="144000"/>
          <a:lstStyle>
            <a:lvl1pPr>
              <a:defRPr sz="2585" b="1">
                <a:latin typeface="黑体" pitchFamily="2" charset="-122"/>
                <a:ea typeface="黑体" pitchFamily="2" charset="-122"/>
              </a:defRPr>
            </a:lvl1pPr>
          </a:lstStyle>
          <a:p>
            <a:r>
              <a:rPr lang="zh-CN" altLang="en-US" dirty="0"/>
              <a:t>单击此处编辑母版标题样式</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435" y="4406901"/>
            <a:ext cx="7772400" cy="1362075"/>
          </a:xfrm>
        </p:spPr>
        <p:txBody>
          <a:bodyPr anchor="t"/>
          <a:lstStyle>
            <a:lvl1pPr algn="l">
              <a:defRPr sz="3692" b="1" cap="all"/>
            </a:lvl1pPr>
          </a:lstStyle>
          <a:p>
            <a:r>
              <a:rPr lang="zh-CN" altLang="en-US"/>
              <a:t>单击此处编辑母版标题样式</a:t>
            </a:r>
          </a:p>
        </p:txBody>
      </p:sp>
      <p:sp>
        <p:nvSpPr>
          <p:cNvPr id="3" name="文本占位符 2"/>
          <p:cNvSpPr>
            <a:spLocks noGrp="1"/>
          </p:cNvSpPr>
          <p:nvPr>
            <p:ph type="body" idx="1"/>
          </p:nvPr>
        </p:nvSpPr>
        <p:spPr>
          <a:xfrm>
            <a:off x="722435" y="2906713"/>
            <a:ext cx="7772400" cy="1500187"/>
          </a:xfrm>
        </p:spPr>
        <p:txBody>
          <a:bodyPr anchor="b"/>
          <a:lstStyle>
            <a:lvl1pPr marL="0" indent="0">
              <a:buNone/>
              <a:defRPr sz="1846"/>
            </a:lvl1pPr>
            <a:lvl2pPr marL="422041" indent="0">
              <a:buNone/>
              <a:defRPr sz="1662"/>
            </a:lvl2pPr>
            <a:lvl3pPr marL="844083" indent="0">
              <a:buNone/>
              <a:defRPr sz="1477"/>
            </a:lvl3pPr>
            <a:lvl4pPr marL="1266124" indent="0">
              <a:buNone/>
              <a:defRPr sz="1292"/>
            </a:lvl4pPr>
            <a:lvl5pPr marL="1688165" indent="0">
              <a:buNone/>
              <a:defRPr sz="1292"/>
            </a:lvl5pPr>
            <a:lvl6pPr marL="2110207" indent="0">
              <a:buNone/>
              <a:defRPr sz="1292"/>
            </a:lvl6pPr>
            <a:lvl7pPr marL="2532248" indent="0">
              <a:buNone/>
              <a:defRPr sz="1292"/>
            </a:lvl7pPr>
            <a:lvl8pPr marL="2954289" indent="0">
              <a:buNone/>
              <a:defRPr sz="1292"/>
            </a:lvl8pPr>
            <a:lvl9pPr marL="3376331" indent="0">
              <a:buNone/>
              <a:defRPr sz="1292"/>
            </a:lvl9pPr>
          </a:lstStyle>
          <a:p>
            <a:pPr lvl="0"/>
            <a:r>
              <a:rPr lang="zh-CN" altLang="en-US"/>
              <a:t>单击此处编辑母版文本样式</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D2782C1A-C5B3-42D5-AF87-DBD5476B7BE4}" type="slidenum">
              <a:rPr lang="en-US" altLang="zh-CN"/>
              <a:pPr>
                <a:defRPr/>
              </a:pPr>
              <a:t>‹#›</a:t>
            </a:fld>
            <a:endParaRPr lang="en-US" altLang="zh-CN"/>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1339" y="1412875"/>
            <a:ext cx="4050323" cy="460851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2339" y="1412875"/>
            <a:ext cx="4050323" cy="460851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59"/>
          <p:cNvSpPr>
            <a:spLocks noGrp="1" noChangeArrowheads="1"/>
          </p:cNvSpPr>
          <p:nvPr>
            <p:ph type="sldNum" sz="quarter" idx="12"/>
          </p:nvPr>
        </p:nvSpPr>
        <p:spPr>
          <a:ln/>
        </p:spPr>
        <p:txBody>
          <a:bodyPr/>
          <a:lstStyle>
            <a:lvl1pPr>
              <a:defRPr/>
            </a:lvl1pPr>
          </a:lstStyle>
          <a:p>
            <a:pPr>
              <a:defRPr/>
            </a:pPr>
            <a:fld id="{E4B3FC63-DC1C-492E-BE4D-1055C8A0177F}" type="slidenum">
              <a:rPr lang="en-US" altLang="zh-CN"/>
              <a:pPr>
                <a:defRPr/>
              </a:pPr>
              <a:t>‹#›</a:t>
            </a:fld>
            <a:endParaRPr lang="en-US" altLang="zh-C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066"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066"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270" y="1535113"/>
            <a:ext cx="4041531"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zh-CN" altLang="en-US"/>
              <a:t>单击此处编辑母版文本样式</a:t>
            </a:r>
          </a:p>
        </p:txBody>
      </p:sp>
      <p:sp>
        <p:nvSpPr>
          <p:cNvPr id="6" name="内容占位符 5"/>
          <p:cNvSpPr>
            <a:spLocks noGrp="1"/>
          </p:cNvSpPr>
          <p:nvPr>
            <p:ph sz="quarter" idx="4"/>
          </p:nvPr>
        </p:nvSpPr>
        <p:spPr>
          <a:xfrm>
            <a:off x="4645270" y="2174875"/>
            <a:ext cx="4041531"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59"/>
          <p:cNvSpPr>
            <a:spLocks noGrp="1" noChangeArrowheads="1"/>
          </p:cNvSpPr>
          <p:nvPr>
            <p:ph type="sldNum" sz="quarter" idx="12"/>
          </p:nvPr>
        </p:nvSpPr>
        <p:spPr>
          <a:ln/>
        </p:spPr>
        <p:txBody>
          <a:bodyPr/>
          <a:lstStyle>
            <a:lvl1pPr>
              <a:defRPr/>
            </a:lvl1pPr>
          </a:lstStyle>
          <a:p>
            <a:pPr>
              <a:defRPr/>
            </a:pPr>
            <a:fld id="{AABE4DC1-00FC-4933-8396-B0E01B53869E}" type="slidenum">
              <a:rPr lang="en-US" altLang="zh-CN"/>
              <a:pPr>
                <a:defRPr/>
              </a:pPr>
              <a:t>‹#›</a:t>
            </a:fld>
            <a:endParaRPr lang="en-US" altLang="zh-CN"/>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59"/>
          <p:cNvSpPr>
            <a:spLocks noGrp="1" noChangeArrowheads="1"/>
          </p:cNvSpPr>
          <p:nvPr>
            <p:ph type="sldNum" sz="quarter" idx="12"/>
          </p:nvPr>
        </p:nvSpPr>
        <p:spPr>
          <a:ln/>
        </p:spPr>
        <p:txBody>
          <a:bodyPr/>
          <a:lstStyle>
            <a:lvl1pPr>
              <a:defRPr/>
            </a:lvl1pPr>
          </a:lstStyle>
          <a:p>
            <a:pPr>
              <a:defRPr/>
            </a:pPr>
            <a:fld id="{D886664B-AA12-4858-9E22-C1219749D76A}" type="slidenum">
              <a:rPr lang="en-US" altLang="zh-CN"/>
              <a:pPr>
                <a:defRPr/>
              </a:pPr>
              <a:t>‹#›</a:t>
            </a:fld>
            <a:endParaRPr lang="en-US" altLang="zh-CN"/>
          </a:p>
        </p:txBody>
      </p:sp>
      <p:sp>
        <p:nvSpPr>
          <p:cNvPr id="6" name="标题 1"/>
          <p:cNvSpPr>
            <a:spLocks noGrp="1"/>
          </p:cNvSpPr>
          <p:nvPr>
            <p:ph type="title"/>
          </p:nvPr>
        </p:nvSpPr>
        <p:spPr>
          <a:xfrm>
            <a:off x="0" y="548681"/>
            <a:ext cx="9144000" cy="557213"/>
          </a:xfrm>
        </p:spPr>
        <p:txBody>
          <a:bodyPr tIns="144000"/>
          <a:lstStyle>
            <a:lvl1pPr>
              <a:defRPr sz="2585" b="1">
                <a:latin typeface="黑体" pitchFamily="2" charset="-122"/>
                <a:ea typeface="黑体" pitchFamily="2" charset="-122"/>
              </a:defRPr>
            </a:lvl1pPr>
          </a:lstStyle>
          <a:p>
            <a:r>
              <a:rPr lang="zh-CN" altLang="en-US" dirty="0"/>
              <a:t>单击此处编辑母版标题样式</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59"/>
          <p:cNvSpPr>
            <a:spLocks noGrp="1" noChangeArrowheads="1"/>
          </p:cNvSpPr>
          <p:nvPr>
            <p:ph type="sldNum" sz="quarter" idx="12"/>
          </p:nvPr>
        </p:nvSpPr>
        <p:spPr>
          <a:ln/>
        </p:spPr>
        <p:txBody>
          <a:bodyPr/>
          <a:lstStyle>
            <a:lvl1pPr>
              <a:defRPr/>
            </a:lvl1pPr>
          </a:lstStyle>
          <a:p>
            <a:pPr>
              <a:defRPr/>
            </a:pPr>
            <a:fld id="{57E13D05-8C78-47A2-8570-EF6F17F897A0}" type="slidenum">
              <a:rPr lang="en-US" altLang="zh-CN"/>
              <a:pPr>
                <a:defRPr/>
              </a:pPr>
              <a:t>‹#›</a:t>
            </a:fld>
            <a:endParaRPr lang="en-US" alt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435" cy="1162050"/>
          </a:xfrm>
        </p:spPr>
        <p:txBody>
          <a:bodyPr anchor="b"/>
          <a:lstStyle>
            <a:lvl1pPr algn="l">
              <a:defRPr sz="1846" b="1"/>
            </a:lvl1pPr>
          </a:lstStyle>
          <a:p>
            <a:r>
              <a:rPr lang="zh-CN" altLang="en-US"/>
              <a:t>单击此处编辑母版标题样式</a:t>
            </a:r>
          </a:p>
        </p:txBody>
      </p:sp>
      <p:sp>
        <p:nvSpPr>
          <p:cNvPr id="3" name="内容占位符 2"/>
          <p:cNvSpPr>
            <a:spLocks noGrp="1"/>
          </p:cNvSpPr>
          <p:nvPr>
            <p:ph idx="1"/>
          </p:nvPr>
        </p:nvSpPr>
        <p:spPr>
          <a:xfrm>
            <a:off x="3575538" y="273051"/>
            <a:ext cx="5111262" cy="5853113"/>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1"/>
            <a:ext cx="3008435" cy="4691063"/>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zh-CN" altLang="en-US"/>
              <a:t>单击此处编辑母版文本样式</a:t>
            </a:r>
          </a:p>
        </p:txBody>
      </p:sp>
      <p:sp>
        <p:nvSpPr>
          <p:cNvPr id="5"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59"/>
          <p:cNvSpPr>
            <a:spLocks noGrp="1" noChangeArrowheads="1"/>
          </p:cNvSpPr>
          <p:nvPr>
            <p:ph type="sldNum" sz="quarter" idx="12"/>
          </p:nvPr>
        </p:nvSpPr>
        <p:spPr>
          <a:ln/>
        </p:spPr>
        <p:txBody>
          <a:bodyPr/>
          <a:lstStyle>
            <a:lvl1pPr>
              <a:defRPr/>
            </a:lvl1pPr>
          </a:lstStyle>
          <a:p>
            <a:pPr>
              <a:defRPr/>
            </a:pPr>
            <a:fld id="{7CF24378-1C3B-44E6-BF5E-36164A66F8F1}" type="slidenum">
              <a:rPr lang="en-US" altLang="zh-CN"/>
              <a:pPr>
                <a:defRPr/>
              </a:pPr>
              <a:t>‹#›</a:t>
            </a:fld>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166" y="4800600"/>
            <a:ext cx="5486400" cy="566738"/>
          </a:xfrm>
        </p:spPr>
        <p:txBody>
          <a:bodyPr anchor="b"/>
          <a:lstStyle>
            <a:lvl1pPr algn="l">
              <a:defRPr sz="1846" b="1"/>
            </a:lvl1pPr>
          </a:lstStyle>
          <a:p>
            <a:r>
              <a:rPr lang="zh-CN" altLang="en-US"/>
              <a:t>单击此处编辑母版标题样式</a:t>
            </a:r>
          </a:p>
        </p:txBody>
      </p:sp>
      <p:sp>
        <p:nvSpPr>
          <p:cNvPr id="3" name="图片占位符 2"/>
          <p:cNvSpPr>
            <a:spLocks noGrp="1"/>
          </p:cNvSpPr>
          <p:nvPr>
            <p:ph type="pic" idx="1"/>
          </p:nvPr>
        </p:nvSpPr>
        <p:spPr>
          <a:xfrm>
            <a:off x="1792166" y="612775"/>
            <a:ext cx="5486400" cy="4114800"/>
          </a:xfrm>
        </p:spPr>
        <p:txBody>
          <a:bodyPr/>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pPr lvl="0"/>
            <a:endParaRPr lang="zh-CN" altLang="en-US" noProof="0"/>
          </a:p>
        </p:txBody>
      </p:sp>
      <p:sp>
        <p:nvSpPr>
          <p:cNvPr id="4" name="文本占位符 3"/>
          <p:cNvSpPr>
            <a:spLocks noGrp="1"/>
          </p:cNvSpPr>
          <p:nvPr>
            <p:ph type="body" sz="half" idx="2"/>
          </p:nvPr>
        </p:nvSpPr>
        <p:spPr>
          <a:xfrm>
            <a:off x="1792166" y="5367338"/>
            <a:ext cx="5486400" cy="804862"/>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zh-CN" altLang="en-US"/>
              <a:t>单击此处编辑母版文本样式</a:t>
            </a:r>
          </a:p>
        </p:txBody>
      </p:sp>
      <p:sp>
        <p:nvSpPr>
          <p:cNvPr id="5"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59"/>
          <p:cNvSpPr>
            <a:spLocks noGrp="1" noChangeArrowheads="1"/>
          </p:cNvSpPr>
          <p:nvPr>
            <p:ph type="sldNum" sz="quarter" idx="12"/>
          </p:nvPr>
        </p:nvSpPr>
        <p:spPr>
          <a:ln/>
        </p:spPr>
        <p:txBody>
          <a:bodyPr/>
          <a:lstStyle>
            <a:lvl1pPr>
              <a:defRPr/>
            </a:lvl1pPr>
          </a:lstStyle>
          <a:p>
            <a:pPr>
              <a:defRPr/>
            </a:pPr>
            <a:fld id="{EE945347-3C44-40D5-A17B-53A0D031698D}" type="slidenum">
              <a:rPr lang="en-US" altLang="zh-CN"/>
              <a:pPr>
                <a:defRPr/>
              </a:pPr>
              <a:t>‹#›</a:t>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1063" descr="backgroud-blueframe"/>
          <p:cNvPicPr>
            <a:picLocks noChangeAspect="1" noChangeArrowheads="1"/>
          </p:cNvPicPr>
          <p:nvPr userDrawn="1"/>
        </p:nvPicPr>
        <p:blipFill>
          <a:blip r:embed="rId14" cstate="print"/>
          <a:srcRect/>
          <a:stretch>
            <a:fillRect/>
          </a:stretch>
        </p:blipFill>
        <p:spPr bwMode="auto">
          <a:xfrm>
            <a:off x="-8793" y="561975"/>
            <a:ext cx="9161585" cy="6296025"/>
          </a:xfrm>
          <a:prstGeom prst="rect">
            <a:avLst/>
          </a:prstGeom>
          <a:noFill/>
          <a:ln w="9525">
            <a:noFill/>
            <a:miter lim="800000"/>
            <a:headEnd/>
            <a:tailEnd/>
          </a:ln>
        </p:spPr>
      </p:pic>
      <p:pic>
        <p:nvPicPr>
          <p:cNvPr id="2051" name="Picture 1047" descr="软件所所徽"/>
          <p:cNvPicPr>
            <a:picLocks noChangeAspect="1" noChangeArrowheads="1"/>
          </p:cNvPicPr>
          <p:nvPr/>
        </p:nvPicPr>
        <p:blipFill>
          <a:blip r:embed="rId15" cstate="print"/>
          <a:srcRect/>
          <a:stretch>
            <a:fillRect/>
          </a:stretch>
        </p:blipFill>
        <p:spPr bwMode="auto">
          <a:xfrm>
            <a:off x="5105400" y="112713"/>
            <a:ext cx="1261697" cy="412750"/>
          </a:xfrm>
          <a:prstGeom prst="rect">
            <a:avLst/>
          </a:prstGeom>
          <a:noFill/>
          <a:ln w="9525">
            <a:noFill/>
            <a:miter lim="800000"/>
            <a:headEnd/>
            <a:tailEnd/>
          </a:ln>
        </p:spPr>
      </p:pic>
      <p:pic>
        <p:nvPicPr>
          <p:cNvPr id="2052" name="Picture 1056" descr="iscas-mzd"/>
          <p:cNvPicPr>
            <a:picLocks noChangeAspect="1" noChangeArrowheads="1"/>
          </p:cNvPicPr>
          <p:nvPr userDrawn="1"/>
        </p:nvPicPr>
        <p:blipFill>
          <a:blip r:embed="rId16" cstate="print"/>
          <a:srcRect/>
          <a:stretch>
            <a:fillRect/>
          </a:stretch>
        </p:blipFill>
        <p:spPr bwMode="auto">
          <a:xfrm>
            <a:off x="6566390" y="96838"/>
            <a:ext cx="1976803" cy="334962"/>
          </a:xfrm>
          <a:prstGeom prst="rect">
            <a:avLst/>
          </a:prstGeom>
          <a:noFill/>
          <a:ln w="9525">
            <a:noFill/>
            <a:miter lim="800000"/>
            <a:headEnd/>
            <a:tailEnd/>
          </a:ln>
        </p:spPr>
      </p:pic>
      <p:sp>
        <p:nvSpPr>
          <p:cNvPr id="3093" name="Text Box 1045"/>
          <p:cNvSpPr txBox="1">
            <a:spLocks noChangeArrowheads="1"/>
          </p:cNvSpPr>
          <p:nvPr/>
        </p:nvSpPr>
        <p:spPr bwMode="auto">
          <a:xfrm>
            <a:off x="6279596" y="333375"/>
            <a:ext cx="2632452" cy="234360"/>
          </a:xfrm>
          <a:prstGeom prst="rect">
            <a:avLst/>
          </a:prstGeom>
          <a:noFill/>
          <a:ln w="9525">
            <a:noFill/>
            <a:miter lim="800000"/>
            <a:headEnd/>
            <a:tailEnd/>
          </a:ln>
          <a:effectLst/>
        </p:spPr>
        <p:txBody>
          <a:bodyPr wrap="none">
            <a:spAutoFit/>
          </a:bodyPr>
          <a:lstStyle/>
          <a:p>
            <a:pPr>
              <a:defRPr/>
            </a:pPr>
            <a:r>
              <a:rPr lang="en-US" altLang="zh-CN" sz="923" b="0">
                <a:solidFill>
                  <a:srgbClr val="777777"/>
                </a:solidFill>
                <a:ea typeface="华文行楷" pitchFamily="2" charset="-122"/>
              </a:rPr>
              <a:t>Institute of Software,Chinese Academy of Sciences</a:t>
            </a:r>
          </a:p>
        </p:txBody>
      </p:sp>
      <p:sp>
        <p:nvSpPr>
          <p:cNvPr id="3105" name="Rectangle 1057"/>
          <p:cNvSpPr>
            <a:spLocks noGrp="1" noChangeArrowheads="1"/>
          </p:cNvSpPr>
          <p:nvPr>
            <p:ph type="dt" sz="half" idx="2"/>
          </p:nvPr>
        </p:nvSpPr>
        <p:spPr bwMode="auto">
          <a:xfrm>
            <a:off x="633046" y="6242050"/>
            <a:ext cx="175846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92" b="0">
                <a:solidFill>
                  <a:schemeClr val="tx1"/>
                </a:solidFill>
                <a:ea typeface="+mn-ea"/>
              </a:defRPr>
            </a:lvl1pPr>
          </a:lstStyle>
          <a:p>
            <a:pPr>
              <a:defRPr/>
            </a:pPr>
            <a:endParaRPr lang="en-US" altLang="zh-CN"/>
          </a:p>
        </p:txBody>
      </p:sp>
      <p:sp>
        <p:nvSpPr>
          <p:cNvPr id="3106" name="Rectangle 1058"/>
          <p:cNvSpPr>
            <a:spLocks noGrp="1" noChangeArrowheads="1"/>
          </p:cNvSpPr>
          <p:nvPr>
            <p:ph type="ftr" sz="quarter" idx="3"/>
          </p:nvPr>
        </p:nvSpPr>
        <p:spPr bwMode="auto">
          <a:xfrm>
            <a:off x="2883877" y="6242050"/>
            <a:ext cx="267286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92" b="0">
                <a:solidFill>
                  <a:schemeClr val="tx1"/>
                </a:solidFill>
                <a:ea typeface="+mn-ea"/>
              </a:defRPr>
            </a:lvl1pPr>
          </a:lstStyle>
          <a:p>
            <a:pPr>
              <a:defRPr/>
            </a:pPr>
            <a:endParaRPr lang="en-US" altLang="zh-CN"/>
          </a:p>
        </p:txBody>
      </p:sp>
      <p:sp>
        <p:nvSpPr>
          <p:cNvPr id="3107" name="Rectangle 1059"/>
          <p:cNvSpPr>
            <a:spLocks noGrp="1" noChangeArrowheads="1"/>
          </p:cNvSpPr>
          <p:nvPr>
            <p:ph type="sldNum" sz="quarter" idx="4"/>
          </p:nvPr>
        </p:nvSpPr>
        <p:spPr bwMode="auto">
          <a:xfrm>
            <a:off x="6049107" y="6242050"/>
            <a:ext cx="175846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92" b="0">
                <a:solidFill>
                  <a:srgbClr val="0000CC"/>
                </a:solidFill>
                <a:ea typeface="+mn-ea"/>
              </a:defRPr>
            </a:lvl1pPr>
          </a:lstStyle>
          <a:p>
            <a:pPr>
              <a:defRPr/>
            </a:pPr>
            <a:fld id="{60FDD7D6-4A33-4BAD-82C5-1FFBFF1AD1D3}" type="slidenum">
              <a:rPr lang="en-US" altLang="zh-CN"/>
              <a:pPr>
                <a:defRPr/>
              </a:pPr>
              <a:t>‹#›</a:t>
            </a:fld>
            <a:endParaRPr lang="en-US" altLang="zh-CN"/>
          </a:p>
        </p:txBody>
      </p:sp>
      <p:sp>
        <p:nvSpPr>
          <p:cNvPr id="2057" name="Rectangle 1060"/>
          <p:cNvSpPr>
            <a:spLocks noGrp="1" noChangeArrowheads="1"/>
          </p:cNvSpPr>
          <p:nvPr>
            <p:ph type="body" idx="1"/>
          </p:nvPr>
        </p:nvSpPr>
        <p:spPr bwMode="auto">
          <a:xfrm>
            <a:off x="451339" y="1412875"/>
            <a:ext cx="8241323" cy="46085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109" name="Rectangle 1061"/>
          <p:cNvSpPr>
            <a:spLocks noGrp="1" noChangeAspect="1" noChangeArrowheads="1"/>
          </p:cNvSpPr>
          <p:nvPr>
            <p:ph type="title"/>
          </p:nvPr>
        </p:nvSpPr>
        <p:spPr bwMode="auto">
          <a:xfrm>
            <a:off x="0" y="568326"/>
            <a:ext cx="9144000" cy="557213"/>
          </a:xfrm>
          <a:prstGeom prst="rect">
            <a:avLst/>
          </a:prstGeom>
          <a:solidFill>
            <a:srgbClr val="336699"/>
          </a:solidFill>
          <a:ln w="9525">
            <a:noFill/>
            <a:miter lim="800000"/>
            <a:headEnd/>
            <a:tailEnd/>
          </a:ln>
          <a:effectLst/>
        </p:spPr>
        <p:txBody>
          <a:bodyPr vert="horz" wrap="square" lIns="288000" tIns="45720" rIns="288000" bIns="45720" numCol="1" anchor="ctr" anchorCtr="0" compatLnSpc="1">
            <a:prstTxWarp prst="textNoShape">
              <a:avLst/>
            </a:prstTxWarp>
          </a:bodyPr>
          <a:lstStyle/>
          <a:p>
            <a:pPr lvl="0"/>
            <a:r>
              <a:rPr lang="zh-CN" altLang="en-US" dirty="0"/>
              <a:t>单击此处编辑母版标题样式文件</a:t>
            </a:r>
          </a:p>
        </p:txBody>
      </p:sp>
    </p:spTree>
  </p:cSld>
  <p:clrMap bg1="lt1" tx1="dk1" bg2="lt2" tx2="dk2" accent1="accent1" accent2="accent2" accent3="accent3" accent4="accent4" accent5="accent5" accent6="accent6" hlink="hlink" folHlink="folHlink"/>
  <p:sldLayoutIdLst>
    <p:sldLayoutId id="2147483756"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Lst>
  <p:transition/>
  <p:txStyles>
    <p:titleStyle>
      <a:lvl1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mj-lt"/>
          <a:ea typeface="+mj-ea"/>
          <a:cs typeface="+mj-cs"/>
        </a:defRPr>
      </a:lvl1pPr>
      <a:lvl2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2pPr>
      <a:lvl3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3pPr>
      <a:lvl4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4pPr>
      <a:lvl5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5pPr>
      <a:lvl6pPr marL="422041" algn="l" rtl="0" fontAlgn="base">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6pPr>
      <a:lvl7pPr marL="844083" algn="l" rtl="0" fontAlgn="base">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7pPr>
      <a:lvl8pPr marL="1266124" algn="l" rtl="0" fontAlgn="base">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8pPr>
      <a:lvl9pPr marL="1688165" algn="l" rtl="0" fontAlgn="base">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9pPr>
    </p:titleStyle>
    <p:bodyStyle>
      <a:lvl1pPr marL="316531" indent="-316531" algn="l" rtl="0" eaLnBrk="0" fontAlgn="base" hangingPunct="0">
        <a:spcBef>
          <a:spcPct val="20000"/>
        </a:spcBef>
        <a:spcAft>
          <a:spcPct val="0"/>
        </a:spcAft>
        <a:buClr>
          <a:srgbClr val="FF5050"/>
        </a:buClr>
        <a:buSzPct val="120000"/>
        <a:buFont typeface="Wingdings" pitchFamily="2" charset="2"/>
        <a:buChar char="§"/>
        <a:defRPr kumimoji="1" sz="2400" b="1">
          <a:solidFill>
            <a:srgbClr val="000066"/>
          </a:solidFill>
          <a:latin typeface="+mn-lt"/>
          <a:ea typeface="+mn-ea"/>
          <a:cs typeface="+mn-cs"/>
        </a:defRPr>
      </a:lvl1pPr>
      <a:lvl2pPr marL="685817" indent="-263776" algn="l" rtl="0" eaLnBrk="0" fontAlgn="base" hangingPunct="0">
        <a:spcBef>
          <a:spcPct val="20000"/>
        </a:spcBef>
        <a:spcAft>
          <a:spcPct val="0"/>
        </a:spcAft>
        <a:buClr>
          <a:schemeClr val="tx2"/>
        </a:buClr>
        <a:buSzPct val="75000"/>
        <a:buFont typeface="Wingdings" pitchFamily="2" charset="2"/>
        <a:buChar char="v"/>
        <a:defRPr kumimoji="1" sz="2215">
          <a:solidFill>
            <a:srgbClr val="FF3300"/>
          </a:solidFill>
          <a:latin typeface="+mn-lt"/>
          <a:ea typeface="+mn-ea"/>
        </a:defRPr>
      </a:lvl2pPr>
      <a:lvl3pPr marL="1055103" indent="-211021" algn="l" rtl="0" eaLnBrk="0" fontAlgn="base" hangingPunct="0">
        <a:spcBef>
          <a:spcPct val="20000"/>
        </a:spcBef>
        <a:spcAft>
          <a:spcPct val="0"/>
        </a:spcAft>
        <a:buClr>
          <a:schemeClr val="hlink"/>
        </a:buClr>
        <a:buSzPct val="65000"/>
        <a:buFont typeface="Monotype Sorts" pitchFamily="2" charset="2"/>
        <a:buChar char="F"/>
        <a:defRPr kumimoji="1" sz="1846">
          <a:solidFill>
            <a:srgbClr val="0000FF"/>
          </a:solidFill>
          <a:latin typeface="+mn-lt"/>
          <a:ea typeface="+mn-ea"/>
        </a:defRPr>
      </a:lvl3pPr>
      <a:lvl4pPr marL="1477145" indent="-211021" algn="l" rtl="0" eaLnBrk="0" fontAlgn="base" hangingPunct="0">
        <a:spcBef>
          <a:spcPct val="20000"/>
        </a:spcBef>
        <a:spcAft>
          <a:spcPct val="0"/>
        </a:spcAft>
        <a:buClr>
          <a:schemeClr val="tx2"/>
        </a:buClr>
        <a:buSzPct val="100000"/>
        <a:buChar char="•"/>
        <a:defRPr kumimoji="1">
          <a:solidFill>
            <a:srgbClr val="CC3300"/>
          </a:solidFill>
          <a:latin typeface="+mn-lt"/>
          <a:ea typeface="+mn-ea"/>
        </a:defRPr>
      </a:lvl4pPr>
      <a:lvl5pPr marL="1899186" indent="-211021" algn="l" rtl="0" eaLnBrk="0" fontAlgn="base" hangingPunct="0">
        <a:spcBef>
          <a:spcPct val="20000"/>
        </a:spcBef>
        <a:spcAft>
          <a:spcPct val="0"/>
        </a:spcAft>
        <a:buClr>
          <a:schemeClr val="hlink"/>
        </a:buClr>
        <a:buSzPct val="100000"/>
        <a:buChar char="–"/>
        <a:defRPr kumimoji="1">
          <a:solidFill>
            <a:srgbClr val="1C1C1C"/>
          </a:solidFill>
          <a:latin typeface="+mn-lt"/>
          <a:ea typeface="+mn-ea"/>
        </a:defRPr>
      </a:lvl5pPr>
      <a:lvl6pPr marL="2321227" indent="-211021" algn="l" rtl="0" fontAlgn="base">
        <a:spcBef>
          <a:spcPct val="20000"/>
        </a:spcBef>
        <a:spcAft>
          <a:spcPct val="0"/>
        </a:spcAft>
        <a:buClr>
          <a:schemeClr val="hlink"/>
        </a:buClr>
        <a:buSzPct val="100000"/>
        <a:buChar char="–"/>
        <a:defRPr kumimoji="1">
          <a:solidFill>
            <a:srgbClr val="1C1C1C"/>
          </a:solidFill>
          <a:latin typeface="+mn-lt"/>
          <a:ea typeface="+mn-ea"/>
        </a:defRPr>
      </a:lvl6pPr>
      <a:lvl7pPr marL="2743269" indent="-211021" algn="l" rtl="0" fontAlgn="base">
        <a:spcBef>
          <a:spcPct val="20000"/>
        </a:spcBef>
        <a:spcAft>
          <a:spcPct val="0"/>
        </a:spcAft>
        <a:buClr>
          <a:schemeClr val="hlink"/>
        </a:buClr>
        <a:buSzPct val="100000"/>
        <a:buChar char="–"/>
        <a:defRPr kumimoji="1">
          <a:solidFill>
            <a:srgbClr val="1C1C1C"/>
          </a:solidFill>
          <a:latin typeface="+mn-lt"/>
          <a:ea typeface="+mn-ea"/>
        </a:defRPr>
      </a:lvl7pPr>
      <a:lvl8pPr marL="3165310" indent="-211021" algn="l" rtl="0" fontAlgn="base">
        <a:spcBef>
          <a:spcPct val="20000"/>
        </a:spcBef>
        <a:spcAft>
          <a:spcPct val="0"/>
        </a:spcAft>
        <a:buClr>
          <a:schemeClr val="hlink"/>
        </a:buClr>
        <a:buSzPct val="100000"/>
        <a:buChar char="–"/>
        <a:defRPr kumimoji="1">
          <a:solidFill>
            <a:srgbClr val="1C1C1C"/>
          </a:solidFill>
          <a:latin typeface="+mn-lt"/>
          <a:ea typeface="+mn-ea"/>
        </a:defRPr>
      </a:lvl8pPr>
      <a:lvl9pPr marL="3587351" indent="-211021" algn="l" rtl="0" fontAlgn="base">
        <a:spcBef>
          <a:spcPct val="20000"/>
        </a:spcBef>
        <a:spcAft>
          <a:spcPct val="0"/>
        </a:spcAft>
        <a:buClr>
          <a:schemeClr val="hlink"/>
        </a:buClr>
        <a:buSzPct val="100000"/>
        <a:buChar char="–"/>
        <a:defRPr kumimoji="1">
          <a:solidFill>
            <a:srgbClr val="1C1C1C"/>
          </a:solidFill>
          <a:latin typeface="+mn-lt"/>
          <a:ea typeface="+mn-ea"/>
        </a:defRPr>
      </a:lvl9pPr>
    </p:bodyStyle>
    <p:otherStyle>
      <a:defPPr>
        <a:defRPr lang="zh-CN"/>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1567870"/>
            <a:ext cx="9144000" cy="1994068"/>
          </a:xfrm>
          <a:prstGeom prst="rect">
            <a:avLst/>
          </a:prstGeom>
          <a:noFill/>
          <a:ln w="9525">
            <a:noFill/>
            <a:miter lim="800000"/>
          </a:ln>
        </p:spPr>
        <p:txBody>
          <a:bodyPr anchor="b"/>
          <a:lstStyle>
            <a:lvl1pPr>
              <a:defRPr kumimoji="1" sz="3600" b="1">
                <a:solidFill>
                  <a:schemeClr val="bg2"/>
                </a:solidFill>
                <a:latin typeface="Times New Roman" panose="02020603050405020304" pitchFamily="18" charset="0"/>
                <a:ea typeface="楷体_GB2312" pitchFamily="49" charset="-122"/>
              </a:defRPr>
            </a:lvl1pPr>
            <a:lvl2pPr marL="742950" indent="-285750">
              <a:defRPr kumimoji="1" sz="3600" b="1">
                <a:solidFill>
                  <a:schemeClr val="bg2"/>
                </a:solidFill>
                <a:latin typeface="Times New Roman" panose="02020603050405020304" pitchFamily="18" charset="0"/>
                <a:ea typeface="楷体_GB2312" pitchFamily="49" charset="-122"/>
              </a:defRPr>
            </a:lvl2pPr>
            <a:lvl3pPr marL="1143000" indent="-228600">
              <a:defRPr kumimoji="1" sz="3600" b="1">
                <a:solidFill>
                  <a:schemeClr val="bg2"/>
                </a:solidFill>
                <a:latin typeface="Times New Roman" panose="02020603050405020304" pitchFamily="18" charset="0"/>
                <a:ea typeface="楷体_GB2312" pitchFamily="49" charset="-122"/>
              </a:defRPr>
            </a:lvl3pPr>
            <a:lvl4pPr marL="1600200" indent="-228600">
              <a:defRPr kumimoji="1" sz="3600" b="1">
                <a:solidFill>
                  <a:schemeClr val="bg2"/>
                </a:solidFill>
                <a:latin typeface="Times New Roman" panose="02020603050405020304" pitchFamily="18" charset="0"/>
                <a:ea typeface="楷体_GB2312" pitchFamily="49" charset="-122"/>
              </a:defRPr>
            </a:lvl4pPr>
            <a:lvl5pPr marL="2057400" indent="-228600">
              <a:defRPr kumimoji="1" sz="3600" b="1">
                <a:solidFill>
                  <a:schemeClr val="bg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9pPr>
          </a:lstStyle>
          <a:p>
            <a:pPr>
              <a:lnSpc>
                <a:spcPct val="150000"/>
              </a:lnSpc>
              <a:spcBef>
                <a:spcPts val="0"/>
              </a:spcBef>
              <a:spcAft>
                <a:spcPts val="0"/>
              </a:spcAft>
              <a:defRPr/>
            </a:pPr>
            <a:r>
              <a:rPr lang="en-US" altLang="zh-CN" sz="4062" spc="277" dirty="0">
                <a:solidFill>
                  <a:srgbClr val="000066"/>
                </a:solidFill>
                <a:latin typeface="+mj-ea"/>
                <a:ea typeface="+mj-ea"/>
              </a:rPr>
              <a:t>《</a:t>
            </a:r>
            <a:r>
              <a:rPr lang="en-US" altLang="zh-CN" sz="4062" spc="277" dirty="0" err="1">
                <a:solidFill>
                  <a:srgbClr val="000066"/>
                </a:solidFill>
                <a:latin typeface="+mj-ea"/>
              </a:rPr>
              <a:t>openEuler</a:t>
            </a:r>
            <a:r>
              <a:rPr lang="zh-CN" altLang="en-US" sz="4062" spc="277" dirty="0">
                <a:solidFill>
                  <a:srgbClr val="000066"/>
                </a:solidFill>
                <a:latin typeface="+mj-ea"/>
              </a:rPr>
              <a:t>内核编程</a:t>
            </a:r>
            <a:r>
              <a:rPr lang="en-US" altLang="zh-CN" sz="4062" spc="277" dirty="0">
                <a:solidFill>
                  <a:srgbClr val="000066"/>
                </a:solidFill>
                <a:latin typeface="+mj-ea"/>
                <a:ea typeface="+mj-ea"/>
              </a:rPr>
              <a:t>》</a:t>
            </a:r>
          </a:p>
          <a:p>
            <a:pPr>
              <a:lnSpc>
                <a:spcPct val="150000"/>
              </a:lnSpc>
              <a:spcBef>
                <a:spcPts val="0"/>
              </a:spcBef>
              <a:spcAft>
                <a:spcPts val="0"/>
              </a:spcAft>
              <a:defRPr/>
            </a:pPr>
            <a:r>
              <a:rPr lang="zh-CN" altLang="en-US" sz="3692" spc="277" dirty="0">
                <a:solidFill>
                  <a:srgbClr val="000066"/>
                </a:solidFill>
                <a:latin typeface="+mj-ea"/>
                <a:ea typeface="+mj-ea"/>
              </a:rPr>
              <a:t>第四章 第</a:t>
            </a:r>
            <a:r>
              <a:rPr lang="en-US" altLang="zh-CN" sz="3692" spc="277" dirty="0">
                <a:solidFill>
                  <a:srgbClr val="000066"/>
                </a:solidFill>
                <a:latin typeface="+mj-ea"/>
                <a:ea typeface="+mj-ea"/>
              </a:rPr>
              <a:t>7</a:t>
            </a:r>
            <a:r>
              <a:rPr lang="zh-CN" altLang="en-US" sz="3692" spc="277" dirty="0">
                <a:solidFill>
                  <a:srgbClr val="000066"/>
                </a:solidFill>
                <a:latin typeface="+mj-ea"/>
                <a:ea typeface="+mj-ea"/>
              </a:rPr>
              <a:t>讲</a:t>
            </a:r>
            <a:r>
              <a:rPr lang="en-US" altLang="zh-CN" sz="3692" spc="277" dirty="0">
                <a:solidFill>
                  <a:srgbClr val="000066"/>
                </a:solidFill>
                <a:latin typeface="+mj-ea"/>
                <a:ea typeface="+mj-ea"/>
              </a:rPr>
              <a:t> </a:t>
            </a:r>
            <a:r>
              <a:rPr lang="zh-CN" altLang="en-US" sz="3692" spc="277" dirty="0">
                <a:solidFill>
                  <a:srgbClr val="000066"/>
                </a:solidFill>
                <a:latin typeface="+mj-ea"/>
                <a:ea typeface="+mj-ea"/>
              </a:rPr>
              <a:t>调度</a:t>
            </a:r>
          </a:p>
        </p:txBody>
      </p:sp>
      <p:sp>
        <p:nvSpPr>
          <p:cNvPr id="43011" name="Rectangle 3"/>
          <p:cNvSpPr>
            <a:spLocks noChangeArrowheads="1"/>
          </p:cNvSpPr>
          <p:nvPr/>
        </p:nvSpPr>
        <p:spPr bwMode="auto">
          <a:xfrm>
            <a:off x="2609" y="4625440"/>
            <a:ext cx="9144000" cy="1196441"/>
          </a:xfrm>
          <a:prstGeom prst="rect">
            <a:avLst/>
          </a:prstGeom>
          <a:noFill/>
          <a:ln w="9525">
            <a:noFill/>
            <a:miter lim="800000"/>
          </a:ln>
        </p:spPr>
        <p:txBody>
          <a:bodyPr/>
          <a:lstStyle>
            <a:lvl1pPr marL="342900" indent="-342900">
              <a:spcBef>
                <a:spcPct val="20000"/>
              </a:spcBef>
              <a:buClr>
                <a:srgbClr val="FF5050"/>
              </a:buClr>
              <a:buSzPct val="120000"/>
              <a:buFont typeface="Wingdings" panose="05000000000000000000" pitchFamily="2" charset="2"/>
              <a:buChar char="§"/>
              <a:defRPr kumimoji="1" sz="2600" b="1">
                <a:solidFill>
                  <a:srgbClr val="000066"/>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v"/>
              <a:defRPr kumimoji="1" sz="2400">
                <a:solidFill>
                  <a:srgbClr val="FF3300"/>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a:buChar char="F"/>
              <a:defRPr kumimoji="1" sz="2000">
                <a:solidFill>
                  <a:srgbClr val="0000FF"/>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rgbClr val="CC3300"/>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9pPr>
          </a:lstStyle>
          <a:p>
            <a:pPr>
              <a:lnSpc>
                <a:spcPct val="150000"/>
              </a:lnSpc>
              <a:spcBef>
                <a:spcPts val="0"/>
              </a:spcBef>
              <a:buClr>
                <a:schemeClr val="hlink"/>
              </a:buClr>
              <a:buSzPct val="50000"/>
              <a:buNone/>
            </a:pPr>
            <a:r>
              <a:rPr kumimoji="0" lang="zh-CN" altLang="en-US" sz="2400" dirty="0">
                <a:solidFill>
                  <a:srgbClr val="CC0000"/>
                </a:solidFill>
                <a:latin typeface="+mj-ea"/>
                <a:ea typeface="+mj-ea"/>
              </a:rPr>
              <a:t>中国科学院软件研究所</a:t>
            </a:r>
            <a:endParaRPr kumimoji="0" lang="en-US" altLang="zh-CN" sz="2400" dirty="0">
              <a:solidFill>
                <a:srgbClr val="CC0000"/>
              </a:solidFill>
              <a:latin typeface="+mj-ea"/>
              <a:ea typeface="+mj-ea"/>
            </a:endParaRPr>
          </a:p>
          <a:p>
            <a:pPr>
              <a:lnSpc>
                <a:spcPct val="150000"/>
              </a:lnSpc>
              <a:spcBef>
                <a:spcPts val="0"/>
              </a:spcBef>
              <a:buClr>
                <a:schemeClr val="hlink"/>
              </a:buClr>
              <a:buSzPct val="50000"/>
              <a:buNone/>
            </a:pPr>
            <a:fld id="{2133CF6D-AB55-400B-B9B2-17E6264C77D7}" type="datetime2">
              <a:rPr kumimoji="0" lang="zh-CN" altLang="en-US" sz="2400" smtClean="0">
                <a:solidFill>
                  <a:srgbClr val="CC0000"/>
                </a:solidFill>
                <a:latin typeface="+mj-ea"/>
                <a:ea typeface="+mj-ea"/>
              </a:rPr>
              <a:pPr>
                <a:lnSpc>
                  <a:spcPct val="150000"/>
                </a:lnSpc>
                <a:spcBef>
                  <a:spcPts val="0"/>
                </a:spcBef>
                <a:buClr>
                  <a:schemeClr val="hlink"/>
                </a:buClr>
                <a:buSzPct val="50000"/>
                <a:buNone/>
              </a:pPr>
              <a:t>2021年4月28日</a:t>
            </a:fld>
            <a:endParaRPr kumimoji="0" lang="en-US" altLang="zh-CN" sz="2400" dirty="0">
              <a:solidFill>
                <a:srgbClr val="CC0000"/>
              </a:solidFill>
              <a:latin typeface="+mj-ea"/>
              <a:ea typeface="+mj-ea"/>
            </a:endParaRPr>
          </a:p>
        </p:txBody>
      </p:sp>
    </p:spTree>
    <p:custDataLst>
      <p:tags r:id="rId1"/>
    </p:custDataLst>
    <p:extLst>
      <p:ext uri="{BB962C8B-B14F-4D97-AF65-F5344CB8AC3E}">
        <p14:creationId xmlns:p14="http://schemas.microsoft.com/office/powerpoint/2010/main" val="39861348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0F7EBC-0C76-9F41-9E22-FF2743CA7F1A}"/>
              </a:ext>
            </a:extLst>
          </p:cNvPr>
          <p:cNvSpPr>
            <a:spLocks noGrp="1"/>
          </p:cNvSpPr>
          <p:nvPr>
            <p:ph idx="1"/>
          </p:nvPr>
        </p:nvSpPr>
        <p:spPr/>
        <p:txBody>
          <a:bodyPr/>
          <a:lstStyle/>
          <a:p>
            <a:r>
              <a:rPr kumimoji="1" lang="zh-CN" altLang="en-US" dirty="0"/>
              <a:t>简单的</a:t>
            </a:r>
            <a:r>
              <a:rPr kumimoji="1" lang="en-US" altLang="zh-CN" dirty="0"/>
              <a:t>Monte</a:t>
            </a:r>
            <a:r>
              <a:rPr kumimoji="1" lang="zh-CN" altLang="en-US" dirty="0"/>
              <a:t> </a:t>
            </a:r>
            <a:r>
              <a:rPr kumimoji="1" lang="en-US" altLang="zh-CN" dirty="0"/>
              <a:t>Carlo</a:t>
            </a:r>
            <a:r>
              <a:rPr kumimoji="1" lang="zh-CN" altLang="en-US" dirty="0"/>
              <a:t>算法</a:t>
            </a:r>
            <a:endParaRPr kumimoji="1" lang="en-US" altLang="zh-CN" dirty="0"/>
          </a:p>
          <a:p>
            <a:pPr lvl="1"/>
            <a:r>
              <a:rPr lang="zh-CN" altLang="en-US" dirty="0"/>
              <a:t>每次时钟中断发生时，判断当前状态在用户态还是内核态 </a:t>
            </a:r>
          </a:p>
          <a:p>
            <a:pPr lvl="1"/>
            <a:r>
              <a:rPr lang="zh-CN" altLang="en-US" dirty="0"/>
              <a:t>如果在内核态，根据程序</a:t>
            </a:r>
            <a:r>
              <a:rPr lang="en" altLang="zh-CN" dirty="0"/>
              <a:t>PC</a:t>
            </a:r>
            <a:r>
              <a:rPr lang="zh-CN" altLang="en" dirty="0"/>
              <a:t>，</a:t>
            </a:r>
            <a:r>
              <a:rPr lang="zh-CN" altLang="en-US" dirty="0"/>
              <a:t>判断当前的函数位置 </a:t>
            </a:r>
          </a:p>
          <a:p>
            <a:pPr lvl="2"/>
            <a:r>
              <a:rPr lang="zh-CN" altLang="en-US" dirty="0"/>
              <a:t>定于热点区域，进行算法优化 </a:t>
            </a:r>
          </a:p>
          <a:p>
            <a:pPr lvl="1"/>
            <a:r>
              <a:rPr lang="en" altLang="zh-CN" dirty="0"/>
              <a:t>Time</a:t>
            </a:r>
            <a:r>
              <a:rPr lang="zh-CN" altLang="en-US" dirty="0"/>
              <a:t>命令，</a:t>
            </a:r>
            <a:r>
              <a:rPr lang="en" altLang="zh-CN" dirty="0"/>
              <a:t>top</a:t>
            </a:r>
            <a:r>
              <a:rPr lang="zh-CN" altLang="en-US" dirty="0"/>
              <a:t>命令 </a:t>
            </a:r>
          </a:p>
          <a:p>
            <a:pPr lvl="2"/>
            <a:r>
              <a:rPr lang="zh-CN" altLang="en-US" dirty="0"/>
              <a:t>用户态时间和核心态时间由时钟中断的统计函数完成 </a:t>
            </a:r>
            <a:endParaRPr lang="en-US" altLang="zh-CN" dirty="0"/>
          </a:p>
          <a:p>
            <a:endParaRPr kumimoji="1" lang="en-US" altLang="zh-CN" dirty="0"/>
          </a:p>
          <a:p>
            <a:r>
              <a:rPr lang="zh-CN" altLang="en-US" dirty="0"/>
              <a:t>强大的内核分析工具：</a:t>
            </a:r>
            <a:r>
              <a:rPr lang="en-US" altLang="zh-CN" dirty="0"/>
              <a:t>perf</a:t>
            </a:r>
            <a:r>
              <a:rPr lang="zh-CN" altLang="en-US" dirty="0"/>
              <a:t>、</a:t>
            </a:r>
            <a:r>
              <a:rPr lang="en-US" altLang="zh-CN" dirty="0" err="1"/>
              <a:t>Oprofile</a:t>
            </a:r>
            <a:endParaRPr lang="en-US" altLang="zh-CN" dirty="0"/>
          </a:p>
          <a:p>
            <a:pPr lvl="1"/>
            <a:r>
              <a:rPr kumimoji="1" lang="zh-CN" altLang="en-US" dirty="0"/>
              <a:t>基于</a:t>
            </a:r>
            <a:r>
              <a:rPr kumimoji="1" lang="en-US" altLang="zh-CN" dirty="0"/>
              <a:t>PMU</a:t>
            </a:r>
          </a:p>
          <a:p>
            <a:pPr lvl="1"/>
            <a:r>
              <a:rPr lang="zh-CN" altLang="en-US" dirty="0"/>
              <a:t>采用类似的定时或定量采样机制</a:t>
            </a:r>
            <a:endParaRPr lang="en-US" altLang="zh-CN" dirty="0"/>
          </a:p>
          <a:p>
            <a:pPr lvl="1"/>
            <a:r>
              <a:rPr lang="zh-CN" altLang="en-US" dirty="0"/>
              <a:t>粒度更细，可观测时间更多</a:t>
            </a:r>
            <a:endParaRPr lang="en-US" altLang="zh-CN" dirty="0"/>
          </a:p>
          <a:p>
            <a:pPr lvl="1"/>
            <a:r>
              <a:rPr lang="zh-CN" altLang="en-US" dirty="0"/>
              <a:t>如</a:t>
            </a:r>
            <a:r>
              <a:rPr lang="en" altLang="zh-CN" dirty="0"/>
              <a:t>perf top</a:t>
            </a:r>
            <a:r>
              <a:rPr lang="zh-CN" altLang="en-US" dirty="0"/>
              <a:t>可以直接观察内核和应用的执行热点区域 </a:t>
            </a:r>
          </a:p>
          <a:p>
            <a:pPr lvl="1"/>
            <a:endParaRPr kumimoji="1" lang="zh-CN" altLang="en-US" dirty="0"/>
          </a:p>
        </p:txBody>
      </p:sp>
      <p:sp>
        <p:nvSpPr>
          <p:cNvPr id="3" name="标题 2">
            <a:extLst>
              <a:ext uri="{FF2B5EF4-FFF2-40B4-BE49-F238E27FC236}">
                <a16:creationId xmlns:a16="http://schemas.microsoft.com/office/drawing/2014/main" id="{CC7F5B23-E178-1E4D-B03C-50352B2EFBC4}"/>
              </a:ext>
            </a:extLst>
          </p:cNvPr>
          <p:cNvSpPr>
            <a:spLocks noGrp="1"/>
          </p:cNvSpPr>
          <p:nvPr>
            <p:ph type="title"/>
          </p:nvPr>
        </p:nvSpPr>
        <p:spPr/>
        <p:txBody>
          <a:bodyPr/>
          <a:lstStyle/>
          <a:p>
            <a:r>
              <a:rPr lang="zh-CN" altLang="en-US" dirty="0"/>
              <a:t>内核代码分析</a:t>
            </a:r>
            <a:endParaRPr kumimoji="1" lang="zh-CN" altLang="en-US" dirty="0"/>
          </a:p>
        </p:txBody>
      </p:sp>
    </p:spTree>
    <p:extLst>
      <p:ext uri="{BB962C8B-B14F-4D97-AF65-F5344CB8AC3E}">
        <p14:creationId xmlns:p14="http://schemas.microsoft.com/office/powerpoint/2010/main" val="1494964029"/>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t>1.	</a:t>
            </a:r>
            <a:r>
              <a:rPr lang="zh-CN" altLang="en-US" dirty="0"/>
              <a:t>时钟与定时器</a:t>
            </a:r>
            <a:endParaRPr lang="en-US" altLang="zh-CN" dirty="0"/>
          </a:p>
          <a:p>
            <a:pPr>
              <a:lnSpc>
                <a:spcPct val="150000"/>
              </a:lnSpc>
            </a:pPr>
            <a:r>
              <a:rPr lang="en-US" altLang="zh-CN" dirty="0"/>
              <a:t>2.	</a:t>
            </a:r>
            <a:r>
              <a:rPr lang="zh-CN" altLang="en-US" dirty="0"/>
              <a:t>抢占管理</a:t>
            </a:r>
            <a:endParaRPr lang="en-US" altLang="zh-CN" dirty="0"/>
          </a:p>
          <a:p>
            <a:pPr>
              <a:lnSpc>
                <a:spcPct val="150000"/>
              </a:lnSpc>
            </a:pPr>
            <a:r>
              <a:rPr lang="en-US" altLang="zh-CN" dirty="0"/>
              <a:t>3.	OS</a:t>
            </a:r>
            <a:r>
              <a:rPr lang="zh-CN" altLang="en-US" dirty="0"/>
              <a:t>调度机制</a:t>
            </a:r>
            <a:endParaRPr lang="en-US" altLang="zh-CN" dirty="0"/>
          </a:p>
          <a:p>
            <a:pPr>
              <a:lnSpc>
                <a:spcPct val="150000"/>
              </a:lnSpc>
            </a:pPr>
            <a:r>
              <a:rPr lang="en-US" altLang="zh-CN" dirty="0"/>
              <a:t>4.	</a:t>
            </a:r>
            <a:r>
              <a:rPr lang="zh-CN" altLang="en-US" dirty="0"/>
              <a:t>经典进程调度算法</a:t>
            </a:r>
            <a:endParaRPr lang="en-US" altLang="zh-CN" dirty="0"/>
          </a:p>
          <a:p>
            <a:pPr>
              <a:lnSpc>
                <a:spcPct val="150000"/>
              </a:lnSpc>
            </a:pPr>
            <a:r>
              <a:rPr lang="en-US" altLang="zh-CN" dirty="0"/>
              <a:t>5.	</a:t>
            </a:r>
            <a:r>
              <a:rPr lang="zh-CN" altLang="en-US" dirty="0"/>
              <a:t>多核与多处理器调度</a:t>
            </a:r>
            <a:endParaRPr lang="en-US" altLang="zh-CN" dirty="0"/>
          </a:p>
          <a:p>
            <a:pPr>
              <a:lnSpc>
                <a:spcPct val="150000"/>
              </a:lnSpc>
            </a:pPr>
            <a:r>
              <a:rPr lang="en-US" altLang="zh-CN" dirty="0">
                <a:solidFill>
                  <a:srgbClr val="C00000"/>
                </a:solidFill>
              </a:rPr>
              <a:t>6.	</a:t>
            </a:r>
            <a:r>
              <a:rPr lang="zh-CN" altLang="en-US" dirty="0">
                <a:solidFill>
                  <a:srgbClr val="C00000"/>
                </a:solidFill>
              </a:rPr>
              <a:t>实时调度</a:t>
            </a:r>
            <a:endParaRPr lang="en-US" altLang="zh-CN" dirty="0">
              <a:solidFill>
                <a:srgbClr val="C00000"/>
              </a:solidFill>
            </a:endParaRPr>
          </a:p>
        </p:txBody>
      </p:sp>
    </p:spTree>
    <p:extLst>
      <p:ext uri="{BB962C8B-B14F-4D97-AF65-F5344CB8AC3E}">
        <p14:creationId xmlns:p14="http://schemas.microsoft.com/office/powerpoint/2010/main" val="3370831733"/>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E41A64-F7B5-A444-BA95-24768FD89E98}"/>
              </a:ext>
            </a:extLst>
          </p:cNvPr>
          <p:cNvSpPr>
            <a:spLocks noGrp="1"/>
          </p:cNvSpPr>
          <p:nvPr>
            <p:ph idx="1"/>
          </p:nvPr>
        </p:nvSpPr>
        <p:spPr/>
        <p:txBody>
          <a:bodyPr/>
          <a:lstStyle/>
          <a:p>
            <a:r>
              <a:rPr lang="zh-CN" altLang="en-US" dirty="0"/>
              <a:t>两种类型的实时 </a:t>
            </a:r>
          </a:p>
          <a:p>
            <a:pPr lvl="1"/>
            <a:r>
              <a:rPr lang="zh-CN" altLang="en-US" dirty="0"/>
              <a:t>硬实时</a:t>
            </a:r>
            <a:r>
              <a:rPr lang="en-US" altLang="zh-CN" dirty="0"/>
              <a:t>(</a:t>
            </a:r>
            <a:r>
              <a:rPr lang="en" altLang="zh-CN" b="0" dirty="0"/>
              <a:t>hard deadline</a:t>
            </a:r>
            <a:r>
              <a:rPr lang="en" altLang="zh-CN" dirty="0"/>
              <a:t>) </a:t>
            </a:r>
          </a:p>
          <a:p>
            <a:pPr lvl="2"/>
            <a:r>
              <a:rPr lang="zh-CN" altLang="en-US" dirty="0"/>
              <a:t>必须满足，否则会导致错误 </a:t>
            </a:r>
          </a:p>
          <a:p>
            <a:pPr lvl="1"/>
            <a:r>
              <a:rPr lang="zh-CN" altLang="en-US" dirty="0"/>
              <a:t>软实时</a:t>
            </a:r>
            <a:r>
              <a:rPr lang="en-US" altLang="zh-CN" dirty="0"/>
              <a:t>(</a:t>
            </a:r>
            <a:r>
              <a:rPr lang="en" altLang="zh-CN" b="0" dirty="0"/>
              <a:t>soft deadline</a:t>
            </a:r>
            <a:r>
              <a:rPr lang="en" altLang="zh-CN" dirty="0"/>
              <a:t>)</a:t>
            </a:r>
          </a:p>
          <a:p>
            <a:pPr lvl="2"/>
            <a:r>
              <a:rPr lang="zh-CN" altLang="en-US" dirty="0"/>
              <a:t>大多时候满足，没有强制性 </a:t>
            </a:r>
          </a:p>
          <a:p>
            <a:r>
              <a:rPr lang="zh-CN" altLang="en-US" dirty="0"/>
              <a:t>实时任务</a:t>
            </a:r>
            <a:endParaRPr lang="en-US" altLang="zh-CN" dirty="0"/>
          </a:p>
          <a:p>
            <a:endParaRPr lang="en-US" altLang="zh-CN" dirty="0"/>
          </a:p>
          <a:p>
            <a:endParaRPr lang="en-US" altLang="zh-CN" dirty="0"/>
          </a:p>
          <a:p>
            <a:r>
              <a:rPr lang="zh-CN" altLang="en-US" dirty="0"/>
              <a:t>周期性实时任务 </a:t>
            </a:r>
          </a:p>
          <a:p>
            <a:endParaRPr kumimoji="1" lang="zh-CN" altLang="en-US" dirty="0"/>
          </a:p>
        </p:txBody>
      </p:sp>
      <p:sp>
        <p:nvSpPr>
          <p:cNvPr id="3" name="标题 2">
            <a:extLst>
              <a:ext uri="{FF2B5EF4-FFF2-40B4-BE49-F238E27FC236}">
                <a16:creationId xmlns:a16="http://schemas.microsoft.com/office/drawing/2014/main" id="{2CF85133-517E-ED4E-8F04-819E8C2AE1F9}"/>
              </a:ext>
            </a:extLst>
          </p:cNvPr>
          <p:cNvSpPr>
            <a:spLocks noGrp="1"/>
          </p:cNvSpPr>
          <p:nvPr>
            <p:ph type="title"/>
          </p:nvPr>
        </p:nvSpPr>
        <p:spPr/>
        <p:txBody>
          <a:bodyPr/>
          <a:lstStyle/>
          <a:p>
            <a:r>
              <a:rPr kumimoji="1" lang="zh-CN" altLang="en-US" dirty="0"/>
              <a:t>实时调度</a:t>
            </a:r>
          </a:p>
        </p:txBody>
      </p:sp>
      <p:pic>
        <p:nvPicPr>
          <p:cNvPr id="5" name="图片 4" descr="手机屏幕截图&#10;&#10;描述已自动生成">
            <a:extLst>
              <a:ext uri="{FF2B5EF4-FFF2-40B4-BE49-F238E27FC236}">
                <a16:creationId xmlns:a16="http://schemas.microsoft.com/office/drawing/2014/main" id="{FE75FB5A-AA74-7F4B-9433-2D07C1793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215" y="3495470"/>
            <a:ext cx="5518370" cy="1262910"/>
          </a:xfrm>
          <a:prstGeom prst="rect">
            <a:avLst/>
          </a:prstGeom>
        </p:spPr>
      </p:pic>
      <p:pic>
        <p:nvPicPr>
          <p:cNvPr id="7" name="图片 6" descr="图片包含 游戏机, 截图&#10;&#10;描述已自动生成">
            <a:extLst>
              <a:ext uri="{FF2B5EF4-FFF2-40B4-BE49-F238E27FC236}">
                <a16:creationId xmlns:a16="http://schemas.microsoft.com/office/drawing/2014/main" id="{4E90A648-D151-5843-A858-A240B9C9E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1362" y="5477716"/>
            <a:ext cx="5298472" cy="750853"/>
          </a:xfrm>
          <a:prstGeom prst="rect">
            <a:avLst/>
          </a:prstGeom>
        </p:spPr>
      </p:pic>
    </p:spTree>
    <p:extLst>
      <p:ext uri="{BB962C8B-B14F-4D97-AF65-F5344CB8AC3E}">
        <p14:creationId xmlns:p14="http://schemas.microsoft.com/office/powerpoint/2010/main" val="1795827897"/>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3DB829A-72FF-A542-B2D6-FA303EBDADF4}"/>
              </a:ext>
            </a:extLst>
          </p:cNvPr>
          <p:cNvSpPr>
            <a:spLocks noGrp="1"/>
          </p:cNvSpPr>
          <p:nvPr>
            <p:ph idx="1"/>
          </p:nvPr>
        </p:nvSpPr>
        <p:spPr/>
        <p:txBody>
          <a:bodyPr/>
          <a:lstStyle/>
          <a:p>
            <a:r>
              <a:rPr lang="zh-CN" altLang="en-US" dirty="0"/>
              <a:t>系统设计机制挑战 </a:t>
            </a:r>
          </a:p>
          <a:p>
            <a:pPr lvl="1"/>
            <a:r>
              <a:rPr lang="zh-CN" altLang="en-US" dirty="0"/>
              <a:t>系统延时会影响实时保证性 </a:t>
            </a:r>
          </a:p>
          <a:p>
            <a:pPr lvl="1"/>
            <a:r>
              <a:rPr lang="zh-CN" altLang="en-US" dirty="0"/>
              <a:t>中断时延</a:t>
            </a:r>
            <a:r>
              <a:rPr lang="en-US" altLang="zh-CN" dirty="0"/>
              <a:t>:</a:t>
            </a:r>
            <a:r>
              <a:rPr lang="zh-CN" altLang="en-US" dirty="0"/>
              <a:t>硬件中断触发到开始执行中断服务例程的时间 </a:t>
            </a:r>
            <a:endParaRPr lang="en-US" altLang="zh-CN" dirty="0"/>
          </a:p>
          <a:p>
            <a:pPr lvl="1"/>
            <a:r>
              <a:rPr lang="zh-CN" altLang="en-US" dirty="0"/>
              <a:t>派发时延</a:t>
            </a:r>
            <a:r>
              <a:rPr lang="en-US" altLang="zh-CN" dirty="0"/>
              <a:t>:</a:t>
            </a:r>
            <a:r>
              <a:rPr lang="zh-CN" altLang="en-US" dirty="0"/>
              <a:t>选择并切换至对应进程执行的时延 </a:t>
            </a:r>
          </a:p>
          <a:p>
            <a:r>
              <a:rPr lang="zh-CN" altLang="en-US" dirty="0"/>
              <a:t>策略</a:t>
            </a:r>
            <a:endParaRPr lang="en-US" altLang="zh-CN" dirty="0"/>
          </a:p>
          <a:p>
            <a:pPr lvl="1"/>
            <a:r>
              <a:rPr lang="zh-CN" altLang="en-US" dirty="0"/>
              <a:t>保证优先级高的任务得到优先执行</a:t>
            </a:r>
            <a:endParaRPr lang="en-US" altLang="zh-CN" dirty="0"/>
          </a:p>
          <a:p>
            <a:pPr lvl="1"/>
            <a:r>
              <a:rPr lang="zh-CN" altLang="en-US" dirty="0"/>
              <a:t>保证硬实时进程能在</a:t>
            </a:r>
            <a:r>
              <a:rPr lang="en" altLang="zh-CN" dirty="0"/>
              <a:t>deadline</a:t>
            </a:r>
            <a:r>
              <a:rPr lang="zh-CN" altLang="en-US" dirty="0"/>
              <a:t>时间前完成 </a:t>
            </a:r>
          </a:p>
          <a:p>
            <a:endParaRPr kumimoji="1" lang="zh-CN" altLang="en-US" dirty="0"/>
          </a:p>
        </p:txBody>
      </p:sp>
      <p:sp>
        <p:nvSpPr>
          <p:cNvPr id="3" name="标题 2">
            <a:extLst>
              <a:ext uri="{FF2B5EF4-FFF2-40B4-BE49-F238E27FC236}">
                <a16:creationId xmlns:a16="http://schemas.microsoft.com/office/drawing/2014/main" id="{EADE1F48-A3EB-DF49-9234-2E81BBD4D9AE}"/>
              </a:ext>
            </a:extLst>
          </p:cNvPr>
          <p:cNvSpPr>
            <a:spLocks noGrp="1"/>
          </p:cNvSpPr>
          <p:nvPr>
            <p:ph type="title"/>
          </p:nvPr>
        </p:nvSpPr>
        <p:spPr/>
        <p:txBody>
          <a:bodyPr/>
          <a:lstStyle/>
          <a:p>
            <a:r>
              <a:rPr lang="zh-CN" altLang="en-US" dirty="0">
                <a:effectLst/>
              </a:rPr>
              <a:t>实时系统调度 </a:t>
            </a:r>
            <a:endParaRPr kumimoji="1" lang="zh-CN" altLang="en-US" dirty="0"/>
          </a:p>
        </p:txBody>
      </p:sp>
    </p:spTree>
    <p:extLst>
      <p:ext uri="{BB962C8B-B14F-4D97-AF65-F5344CB8AC3E}">
        <p14:creationId xmlns:p14="http://schemas.microsoft.com/office/powerpoint/2010/main" val="403105574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91A625-BFDC-D74E-BD80-5C8701711340}"/>
              </a:ext>
            </a:extLst>
          </p:cNvPr>
          <p:cNvSpPr>
            <a:spLocks noGrp="1"/>
          </p:cNvSpPr>
          <p:nvPr>
            <p:ph idx="1"/>
          </p:nvPr>
        </p:nvSpPr>
        <p:spPr/>
        <p:txBody>
          <a:bodyPr/>
          <a:lstStyle/>
          <a:p>
            <a:r>
              <a:rPr lang="zh-CN" altLang="en-US" dirty="0"/>
              <a:t>每个进程会对应一个优先级</a:t>
            </a:r>
            <a:endParaRPr lang="en-US" altLang="zh-CN" dirty="0"/>
          </a:p>
          <a:p>
            <a:pPr lvl="1"/>
            <a:r>
              <a:rPr lang="zh-CN" altLang="en-US" dirty="0"/>
              <a:t>总是选择最高优先级的就绪进程</a:t>
            </a:r>
            <a:r>
              <a:rPr lang="en-US" altLang="zh-CN" dirty="0"/>
              <a:t>(</a:t>
            </a:r>
            <a:r>
              <a:rPr lang="zh-CN" altLang="en-US" dirty="0"/>
              <a:t>可能会阻塞</a:t>
            </a:r>
            <a:r>
              <a:rPr lang="en-US" altLang="zh-CN" dirty="0"/>
              <a:t>)</a:t>
            </a:r>
          </a:p>
          <a:p>
            <a:pPr lvl="1"/>
            <a:r>
              <a:rPr lang="zh-CN" altLang="en-US" dirty="0"/>
              <a:t>在相同最高优先级的进程间进行轮转</a:t>
            </a:r>
            <a:endParaRPr lang="en-US" altLang="zh-CN" dirty="0"/>
          </a:p>
          <a:p>
            <a:pPr lvl="1"/>
            <a:r>
              <a:rPr lang="zh-CN" altLang="en-US" dirty="0"/>
              <a:t>可能会抢占或被抢占 </a:t>
            </a:r>
          </a:p>
          <a:p>
            <a:r>
              <a:rPr lang="zh-CN" altLang="en-US" dirty="0"/>
              <a:t>表达优先级</a:t>
            </a:r>
            <a:endParaRPr lang="en-US" altLang="zh-CN" dirty="0"/>
          </a:p>
          <a:p>
            <a:pPr lvl="1"/>
            <a:r>
              <a:rPr lang="zh-CN" altLang="en-US" dirty="0"/>
              <a:t>以整数表达，越大越高或相反 </a:t>
            </a:r>
          </a:p>
          <a:p>
            <a:r>
              <a:rPr lang="zh-CN" altLang="en-US" dirty="0"/>
              <a:t>设置优先级 </a:t>
            </a:r>
          </a:p>
          <a:p>
            <a:pPr lvl="1"/>
            <a:r>
              <a:rPr lang="zh-CN" altLang="en-US" dirty="0"/>
              <a:t>静态设置 </a:t>
            </a:r>
          </a:p>
          <a:p>
            <a:pPr lvl="2"/>
            <a:r>
              <a:rPr lang="zh-CN" altLang="en-US" dirty="0"/>
              <a:t>一些任务总是比其它任务拥有更高的优先级</a:t>
            </a:r>
            <a:endParaRPr lang="en-US" altLang="zh-CN" dirty="0"/>
          </a:p>
          <a:p>
            <a:pPr lvl="2"/>
            <a:r>
              <a:rPr lang="zh-CN" altLang="en-US" dirty="0"/>
              <a:t>问题</a:t>
            </a:r>
            <a:r>
              <a:rPr lang="en-US" altLang="zh-CN" dirty="0"/>
              <a:t>:</a:t>
            </a:r>
            <a:r>
              <a:rPr lang="en" altLang="zh-CN" dirty="0"/>
              <a:t>starvation </a:t>
            </a:r>
          </a:p>
          <a:p>
            <a:r>
              <a:rPr lang="zh-CN" altLang="en-US" dirty="0"/>
              <a:t>动态优先级由操作系统调度</a:t>
            </a:r>
            <a:endParaRPr lang="en-US" altLang="zh-CN" dirty="0"/>
          </a:p>
          <a:p>
            <a:pPr lvl="1"/>
            <a:r>
              <a:rPr lang="en" altLang="zh-CN" dirty="0"/>
              <a:t>Aging: </a:t>
            </a:r>
            <a:r>
              <a:rPr lang="zh-CN" altLang="en-US" dirty="0"/>
              <a:t>当在就绪队列中等待过久则提升优先级 </a:t>
            </a:r>
          </a:p>
          <a:p>
            <a:endParaRPr kumimoji="1" lang="zh-CN" altLang="en-US" dirty="0"/>
          </a:p>
        </p:txBody>
      </p:sp>
      <p:sp>
        <p:nvSpPr>
          <p:cNvPr id="3" name="标题 2">
            <a:extLst>
              <a:ext uri="{FF2B5EF4-FFF2-40B4-BE49-F238E27FC236}">
                <a16:creationId xmlns:a16="http://schemas.microsoft.com/office/drawing/2014/main" id="{2A982F03-EC16-BA4C-B94A-96A2D7386611}"/>
              </a:ext>
            </a:extLst>
          </p:cNvPr>
          <p:cNvSpPr>
            <a:spLocks noGrp="1"/>
          </p:cNvSpPr>
          <p:nvPr>
            <p:ph type="title"/>
          </p:nvPr>
        </p:nvSpPr>
        <p:spPr/>
        <p:txBody>
          <a:bodyPr/>
          <a:lstStyle/>
          <a:p>
            <a:r>
              <a:rPr lang="zh-CN" altLang="en-US" dirty="0">
                <a:effectLst/>
              </a:rPr>
              <a:t>优先级 </a:t>
            </a:r>
            <a:endParaRPr kumimoji="1" lang="zh-CN" altLang="en-US" dirty="0"/>
          </a:p>
        </p:txBody>
      </p:sp>
    </p:spTree>
    <p:extLst>
      <p:ext uri="{BB962C8B-B14F-4D97-AF65-F5344CB8AC3E}">
        <p14:creationId xmlns:p14="http://schemas.microsoft.com/office/powerpoint/2010/main" val="8998072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243DE5E-CBD7-674F-91B4-44982895CF74}"/>
              </a:ext>
            </a:extLst>
          </p:cNvPr>
          <p:cNvSpPr>
            <a:spLocks noGrp="1"/>
          </p:cNvSpPr>
          <p:nvPr>
            <p:ph idx="1"/>
          </p:nvPr>
        </p:nvSpPr>
        <p:spPr/>
        <p:txBody>
          <a:bodyPr/>
          <a:lstStyle/>
          <a:p>
            <a:r>
              <a:rPr lang="zh-CN" altLang="en-US" dirty="0"/>
              <a:t>高优先级的进程可能会依赖低优先级进程</a:t>
            </a:r>
            <a:endParaRPr lang="en-US" altLang="zh-CN" dirty="0"/>
          </a:p>
          <a:p>
            <a:pPr lvl="1"/>
            <a:r>
              <a:rPr lang="zh-CN" altLang="en-US" dirty="0"/>
              <a:t>中优先级的任务进程出现，会发生什么</a:t>
            </a:r>
            <a:r>
              <a:rPr lang="en-US" altLang="zh-CN" dirty="0"/>
              <a:t>?</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en" altLang="zh-CN" dirty="0"/>
              <a:t>NASA</a:t>
            </a:r>
            <a:r>
              <a:rPr lang="zh-CN" altLang="en-US" dirty="0"/>
              <a:t>的“</a:t>
            </a:r>
            <a:r>
              <a:rPr lang="en" altLang="zh-CN" dirty="0"/>
              <a:t>Mars Pathfinder”</a:t>
            </a:r>
            <a:r>
              <a:rPr lang="zh-CN" altLang="en-US" dirty="0"/>
              <a:t>是一个经典失效案例 </a:t>
            </a:r>
          </a:p>
          <a:p>
            <a:pPr lvl="1"/>
            <a:r>
              <a:rPr lang="en" altLang="zh-CN" dirty="0"/>
              <a:t>http://</a:t>
            </a:r>
            <a:r>
              <a:rPr lang="en" altLang="zh-CN" dirty="0" err="1"/>
              <a:t>research.microsoft.com</a:t>
            </a:r>
            <a:r>
              <a:rPr lang="en" altLang="zh-CN" dirty="0"/>
              <a:t>/</a:t>
            </a:r>
            <a:r>
              <a:rPr lang="en" altLang="zh-CN" dirty="0" err="1"/>
              <a:t>en</a:t>
            </a:r>
            <a:r>
              <a:rPr lang="en" altLang="zh-CN" dirty="0"/>
              <a:t>- us/um/people/</a:t>
            </a:r>
            <a:r>
              <a:rPr lang="en" altLang="zh-CN" dirty="0" err="1"/>
              <a:t>mbj</a:t>
            </a:r>
            <a:r>
              <a:rPr lang="en" altLang="zh-CN" dirty="0"/>
              <a:t>/</a:t>
            </a:r>
            <a:r>
              <a:rPr lang="en" altLang="zh-CN" dirty="0" err="1"/>
              <a:t>Mars_Pathfinder</a:t>
            </a:r>
            <a:r>
              <a:rPr lang="en" altLang="zh-CN" dirty="0"/>
              <a:t>/ </a:t>
            </a:r>
            <a:endParaRPr lang="zh-CN" altLang="en-US" dirty="0"/>
          </a:p>
          <a:p>
            <a:endParaRPr kumimoji="1" lang="zh-CN" altLang="en-US" dirty="0"/>
          </a:p>
        </p:txBody>
      </p:sp>
      <p:sp>
        <p:nvSpPr>
          <p:cNvPr id="3" name="标题 2">
            <a:extLst>
              <a:ext uri="{FF2B5EF4-FFF2-40B4-BE49-F238E27FC236}">
                <a16:creationId xmlns:a16="http://schemas.microsoft.com/office/drawing/2014/main" id="{F45E4500-3271-3549-9A63-92E570C3466A}"/>
              </a:ext>
            </a:extLst>
          </p:cNvPr>
          <p:cNvSpPr>
            <a:spLocks noGrp="1"/>
          </p:cNvSpPr>
          <p:nvPr>
            <p:ph type="title"/>
          </p:nvPr>
        </p:nvSpPr>
        <p:spPr/>
        <p:txBody>
          <a:bodyPr/>
          <a:lstStyle/>
          <a:p>
            <a:r>
              <a:rPr lang="zh-CN" altLang="en-US" dirty="0">
                <a:effectLst/>
              </a:rPr>
              <a:t>优先级反转</a:t>
            </a:r>
            <a:r>
              <a:rPr lang="en-US" altLang="zh-CN" dirty="0">
                <a:effectLst/>
              </a:rPr>
              <a:t>(</a:t>
            </a:r>
            <a:r>
              <a:rPr lang="en" altLang="zh-CN" dirty="0">
                <a:effectLst/>
              </a:rPr>
              <a:t>Priority inversion) </a:t>
            </a:r>
            <a:endParaRPr kumimoji="1" lang="zh-CN" altLang="en-US" dirty="0"/>
          </a:p>
        </p:txBody>
      </p:sp>
      <p:grpSp>
        <p:nvGrpSpPr>
          <p:cNvPr id="32" name="组合 31">
            <a:extLst>
              <a:ext uri="{FF2B5EF4-FFF2-40B4-BE49-F238E27FC236}">
                <a16:creationId xmlns:a16="http://schemas.microsoft.com/office/drawing/2014/main" id="{853F92E1-4B25-B244-9ED2-BD89C40E9D7A}"/>
              </a:ext>
            </a:extLst>
          </p:cNvPr>
          <p:cNvGrpSpPr/>
          <p:nvPr/>
        </p:nvGrpSpPr>
        <p:grpSpPr>
          <a:xfrm>
            <a:off x="1248554" y="2914140"/>
            <a:ext cx="1680198" cy="2641866"/>
            <a:chOff x="598878" y="1714494"/>
            <a:chExt cx="1820215" cy="2862021"/>
          </a:xfrm>
        </p:grpSpPr>
        <p:pic>
          <p:nvPicPr>
            <p:cNvPr id="33" name="Picture 2" descr="C:\Users\Administrator\Desktop\cpu.png">
              <a:extLst>
                <a:ext uri="{FF2B5EF4-FFF2-40B4-BE49-F238E27FC236}">
                  <a16:creationId xmlns:a16="http://schemas.microsoft.com/office/drawing/2014/main" id="{CC8FC257-2B4B-9848-AC40-20C4BC6BF683}"/>
                </a:ext>
              </a:extLst>
            </p:cNvPr>
            <p:cNvPicPr>
              <a:picLocks noChangeAspect="1" noChangeArrowheads="1"/>
            </p:cNvPicPr>
            <p:nvPr/>
          </p:nvPicPr>
          <p:blipFill>
            <a:blip r:embed="rId2" cstate="print"/>
            <a:srcRect/>
            <a:stretch>
              <a:fillRect/>
            </a:stretch>
          </p:blipFill>
          <p:spPr bwMode="auto">
            <a:xfrm>
              <a:off x="1691680" y="4083918"/>
              <a:ext cx="635595" cy="492597"/>
            </a:xfrm>
            <a:prstGeom prst="rect">
              <a:avLst/>
            </a:prstGeom>
            <a:noFill/>
          </p:spPr>
        </p:pic>
        <p:grpSp>
          <p:nvGrpSpPr>
            <p:cNvPr id="34" name="组合 33">
              <a:extLst>
                <a:ext uri="{FF2B5EF4-FFF2-40B4-BE49-F238E27FC236}">
                  <a16:creationId xmlns:a16="http://schemas.microsoft.com/office/drawing/2014/main" id="{95228875-11BD-E648-8091-DB44560C7267}"/>
                </a:ext>
              </a:extLst>
            </p:cNvPr>
            <p:cNvGrpSpPr/>
            <p:nvPr/>
          </p:nvGrpSpPr>
          <p:grpSpPr>
            <a:xfrm>
              <a:off x="598878" y="1714494"/>
              <a:ext cx="1820215" cy="2286016"/>
              <a:chOff x="598878" y="1714494"/>
              <a:chExt cx="1820215" cy="2286016"/>
            </a:xfrm>
          </p:grpSpPr>
          <p:grpSp>
            <p:nvGrpSpPr>
              <p:cNvPr id="35" name="组合 34">
                <a:extLst>
                  <a:ext uri="{FF2B5EF4-FFF2-40B4-BE49-F238E27FC236}">
                    <a16:creationId xmlns:a16="http://schemas.microsoft.com/office/drawing/2014/main" id="{2FF1F2DD-5150-D84A-BEB9-143E1DA2BDE1}"/>
                  </a:ext>
                </a:extLst>
              </p:cNvPr>
              <p:cNvGrpSpPr/>
              <p:nvPr/>
            </p:nvGrpSpPr>
            <p:grpSpPr>
              <a:xfrm>
                <a:off x="1395897" y="1714494"/>
                <a:ext cx="1023196" cy="714380"/>
                <a:chOff x="895831" y="1857370"/>
                <a:chExt cx="1023196" cy="714380"/>
              </a:xfrm>
            </p:grpSpPr>
            <p:sp>
              <p:nvSpPr>
                <p:cNvPr id="38" name="矩形 37">
                  <a:extLst>
                    <a:ext uri="{FF2B5EF4-FFF2-40B4-BE49-F238E27FC236}">
                      <a16:creationId xmlns:a16="http://schemas.microsoft.com/office/drawing/2014/main" id="{3F20C0DE-451C-0D43-ACF3-757D9E1ED582}"/>
                    </a:ext>
                  </a:extLst>
                </p:cNvPr>
                <p:cNvSpPr/>
                <p:nvPr/>
              </p:nvSpPr>
              <p:spPr>
                <a:xfrm>
                  <a:off x="928661" y="1857370"/>
                  <a:ext cx="954723" cy="71438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39" name="TextBox 21">
                  <a:extLst>
                    <a:ext uri="{FF2B5EF4-FFF2-40B4-BE49-F238E27FC236}">
                      <a16:creationId xmlns:a16="http://schemas.microsoft.com/office/drawing/2014/main" id="{15D2070C-3D7D-ED47-A0A7-1754BBE6F855}"/>
                    </a:ext>
                  </a:extLst>
                </p:cNvPr>
                <p:cNvSpPr txBox="1"/>
                <p:nvPr/>
              </p:nvSpPr>
              <p:spPr>
                <a:xfrm>
                  <a:off x="895831" y="1906506"/>
                  <a:ext cx="1023196" cy="592523"/>
                </a:xfrm>
                <a:prstGeom prst="rect">
                  <a:avLst/>
                </a:prstGeom>
                <a:noFill/>
              </p:spPr>
              <p:txBody>
                <a:bodyPr wrap="none" rtlCol="0">
                  <a:spAutoFit/>
                </a:bodyPr>
                <a:lstStyle/>
                <a:p>
                  <a:pPr algn="ctr"/>
                  <a:r>
                    <a:rPr lang="en-US" altLang="zh-CN" sz="1477" dirty="0">
                      <a:solidFill>
                        <a:schemeClr val="bg1"/>
                      </a:solidFill>
                      <a:latin typeface="+mn-ea"/>
                    </a:rPr>
                    <a:t>T1</a:t>
                  </a:r>
                </a:p>
                <a:p>
                  <a:r>
                    <a:rPr lang="zh-CN" altLang="en-US" sz="1477" dirty="0">
                      <a:solidFill>
                        <a:schemeClr val="bg1"/>
                      </a:solidFill>
                      <a:latin typeface="+mn-ea"/>
                    </a:rPr>
                    <a:t>优先级</a:t>
                  </a:r>
                  <a:r>
                    <a:rPr lang="en-US" altLang="zh-CN" sz="1477" dirty="0">
                      <a:solidFill>
                        <a:schemeClr val="bg1"/>
                      </a:solidFill>
                      <a:latin typeface="+mn-ea"/>
                    </a:rPr>
                    <a:t>40</a:t>
                  </a:r>
                  <a:endParaRPr lang="zh-CN" altLang="en-US" sz="1477" dirty="0">
                    <a:solidFill>
                      <a:schemeClr val="bg1"/>
                    </a:solidFill>
                    <a:latin typeface="+mn-ea"/>
                  </a:endParaRPr>
                </a:p>
              </p:txBody>
            </p:sp>
          </p:grpSp>
          <p:sp>
            <p:nvSpPr>
              <p:cNvPr id="36" name="TextBox 30">
                <a:extLst>
                  <a:ext uri="{FF2B5EF4-FFF2-40B4-BE49-F238E27FC236}">
                    <a16:creationId xmlns:a16="http://schemas.microsoft.com/office/drawing/2014/main" id="{6251A4B4-22C0-AE4C-BCD5-B58A5E5425D6}"/>
                  </a:ext>
                </a:extLst>
              </p:cNvPr>
              <p:cNvSpPr txBox="1"/>
              <p:nvPr/>
            </p:nvSpPr>
            <p:spPr>
              <a:xfrm>
                <a:off x="598878" y="2428874"/>
                <a:ext cx="1164810" cy="530840"/>
              </a:xfrm>
              <a:prstGeom prst="rect">
                <a:avLst/>
              </a:prstGeom>
              <a:noFill/>
            </p:spPr>
            <p:txBody>
              <a:bodyPr wrap="square" rtlCol="0">
                <a:spAutoFit/>
              </a:bodyPr>
              <a:lstStyle/>
              <a:p>
                <a:r>
                  <a:rPr lang="en-US" altLang="zh-CN" sz="1292" dirty="0">
                    <a:solidFill>
                      <a:srgbClr val="11576A"/>
                    </a:solidFill>
                    <a:latin typeface="+mn-ea"/>
                  </a:rPr>
                  <a:t>T1</a:t>
                </a:r>
                <a:r>
                  <a:rPr lang="zh-CN" altLang="en-US" sz="1292" dirty="0">
                    <a:solidFill>
                      <a:srgbClr val="11576A"/>
                    </a:solidFill>
                    <a:latin typeface="+mn-ea"/>
                  </a:rPr>
                  <a:t>运行中占用资源</a:t>
                </a:r>
                <a:r>
                  <a:rPr lang="en-US" altLang="zh-CN" sz="1292" dirty="0">
                    <a:solidFill>
                      <a:srgbClr val="11576A"/>
                    </a:solidFill>
                    <a:latin typeface="+mn-ea"/>
                  </a:rPr>
                  <a:t>L1</a:t>
                </a:r>
                <a:endParaRPr lang="zh-CN" altLang="en-US" sz="1292" dirty="0">
                  <a:solidFill>
                    <a:srgbClr val="11576A"/>
                  </a:solidFill>
                  <a:latin typeface="+mn-ea"/>
                </a:endParaRPr>
              </a:p>
            </p:txBody>
          </p:sp>
          <p:cxnSp>
            <p:nvCxnSpPr>
              <p:cNvPr id="37" name="直接连接符 32">
                <a:extLst>
                  <a:ext uri="{FF2B5EF4-FFF2-40B4-BE49-F238E27FC236}">
                    <a16:creationId xmlns:a16="http://schemas.microsoft.com/office/drawing/2014/main" id="{0035222F-1323-104C-BD9B-3F9024D99592}"/>
                  </a:ext>
                </a:extLst>
              </p:cNvPr>
              <p:cNvCxnSpPr/>
              <p:nvPr/>
            </p:nvCxnSpPr>
            <p:spPr>
              <a:xfrm rot="16200000" flipH="1">
                <a:off x="1119075" y="3226510"/>
                <a:ext cx="1548000" cy="0"/>
              </a:xfrm>
              <a:prstGeom prst="line">
                <a:avLst/>
              </a:prstGeom>
              <a:ln w="38100">
                <a:solidFill>
                  <a:srgbClr val="11576A"/>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40" name="组合 39">
            <a:extLst>
              <a:ext uri="{FF2B5EF4-FFF2-40B4-BE49-F238E27FC236}">
                <a16:creationId xmlns:a16="http://schemas.microsoft.com/office/drawing/2014/main" id="{23F96F36-2422-5046-8FBD-47BCE418CCF4}"/>
              </a:ext>
            </a:extLst>
          </p:cNvPr>
          <p:cNvGrpSpPr/>
          <p:nvPr/>
        </p:nvGrpSpPr>
        <p:grpSpPr>
          <a:xfrm>
            <a:off x="2450855" y="3571057"/>
            <a:ext cx="1294466" cy="467742"/>
            <a:chOff x="1901371" y="2426153"/>
            <a:chExt cx="1402338" cy="506721"/>
          </a:xfrm>
        </p:grpSpPr>
        <p:grpSp>
          <p:nvGrpSpPr>
            <p:cNvPr id="41" name="组合 40">
              <a:extLst>
                <a:ext uri="{FF2B5EF4-FFF2-40B4-BE49-F238E27FC236}">
                  <a16:creationId xmlns:a16="http://schemas.microsoft.com/office/drawing/2014/main" id="{DD0AC5D6-8709-8348-AB97-BF8F1DDB3042}"/>
                </a:ext>
              </a:extLst>
            </p:cNvPr>
            <p:cNvGrpSpPr>
              <a:grpSpLocks noChangeAspect="1"/>
            </p:cNvGrpSpPr>
            <p:nvPr/>
          </p:nvGrpSpPr>
          <p:grpSpPr>
            <a:xfrm>
              <a:off x="3000364" y="2428874"/>
              <a:ext cx="303345" cy="504000"/>
              <a:chOff x="7715272" y="2214560"/>
              <a:chExt cx="432000" cy="717752"/>
            </a:xfrm>
          </p:grpSpPr>
          <p:sp>
            <p:nvSpPr>
              <p:cNvPr id="43" name="弦形 42">
                <a:extLst>
                  <a:ext uri="{FF2B5EF4-FFF2-40B4-BE49-F238E27FC236}">
                    <a16:creationId xmlns:a16="http://schemas.microsoft.com/office/drawing/2014/main" id="{BDCA44A7-24F1-1845-B4E8-E42AC1ECA709}"/>
                  </a:ext>
                </a:extLst>
              </p:cNvPr>
              <p:cNvSpPr/>
              <p:nvPr/>
            </p:nvSpPr>
            <p:spPr>
              <a:xfrm rot="6720000">
                <a:off x="7715272" y="2214560"/>
                <a:ext cx="428628" cy="428628"/>
              </a:xfrm>
              <a:prstGeom prst="chord">
                <a:avLst/>
              </a:prstGeom>
              <a:ln w="508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44" name="矩形 43">
                <a:extLst>
                  <a:ext uri="{FF2B5EF4-FFF2-40B4-BE49-F238E27FC236}">
                    <a16:creationId xmlns:a16="http://schemas.microsoft.com/office/drawing/2014/main" id="{2ACAD018-C7B8-914B-9B6A-6E952A3294EE}"/>
                  </a:ext>
                </a:extLst>
              </p:cNvPr>
              <p:cNvSpPr>
                <a:spLocks noChangeAspect="1"/>
              </p:cNvSpPr>
              <p:nvPr/>
            </p:nvSpPr>
            <p:spPr>
              <a:xfrm>
                <a:off x="7715272" y="2500312"/>
                <a:ext cx="432000" cy="432000"/>
              </a:xfrm>
              <a:prstGeom prst="rect">
                <a:avLst/>
              </a:prstGeom>
              <a:solidFill>
                <a:srgbClr val="002060"/>
              </a:solidFill>
              <a:ln w="508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45" name="等腰三角形 17">
                <a:extLst>
                  <a:ext uri="{FF2B5EF4-FFF2-40B4-BE49-F238E27FC236}">
                    <a16:creationId xmlns:a16="http://schemas.microsoft.com/office/drawing/2014/main" id="{66BB9A88-15CC-334A-A4AE-4832C54BF410}"/>
                  </a:ext>
                </a:extLst>
              </p:cNvPr>
              <p:cNvSpPr/>
              <p:nvPr/>
            </p:nvSpPr>
            <p:spPr>
              <a:xfrm>
                <a:off x="7858148" y="2643188"/>
                <a:ext cx="142876" cy="214314"/>
              </a:xfrm>
              <a:prstGeom prst="triangl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46" name="椭圆 45">
                <a:extLst>
                  <a:ext uri="{FF2B5EF4-FFF2-40B4-BE49-F238E27FC236}">
                    <a16:creationId xmlns:a16="http://schemas.microsoft.com/office/drawing/2014/main" id="{0DA91288-C893-144A-9394-BA2CBEEA7C15}"/>
                  </a:ext>
                </a:extLst>
              </p:cNvPr>
              <p:cNvSpPr/>
              <p:nvPr/>
            </p:nvSpPr>
            <p:spPr>
              <a:xfrm>
                <a:off x="7858148" y="2571750"/>
                <a:ext cx="142876" cy="142876"/>
              </a:xfrm>
              <a:prstGeom prst="ellips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grpSp>
        <p:sp>
          <p:nvSpPr>
            <p:cNvPr id="42" name="任意多边形 33">
              <a:extLst>
                <a:ext uri="{FF2B5EF4-FFF2-40B4-BE49-F238E27FC236}">
                  <a16:creationId xmlns:a16="http://schemas.microsoft.com/office/drawing/2014/main" id="{CCD92749-B9B4-FB47-A292-06B92EBE04C3}"/>
                </a:ext>
              </a:extLst>
            </p:cNvPr>
            <p:cNvSpPr/>
            <p:nvPr/>
          </p:nvSpPr>
          <p:spPr>
            <a:xfrm>
              <a:off x="1901371" y="2426153"/>
              <a:ext cx="1045029" cy="377371"/>
            </a:xfrm>
            <a:custGeom>
              <a:avLst/>
              <a:gdLst>
                <a:gd name="connsiteX0" fmla="*/ 0 w 1045029"/>
                <a:gd name="connsiteY0" fmla="*/ 0 h 377371"/>
                <a:gd name="connsiteX1" fmla="*/ 522515 w 1045029"/>
                <a:gd name="connsiteY1" fmla="*/ 304800 h 377371"/>
                <a:gd name="connsiteX2" fmla="*/ 1045029 w 1045029"/>
                <a:gd name="connsiteY2" fmla="*/ 377371 h 377371"/>
              </a:gdLst>
              <a:ahLst/>
              <a:cxnLst>
                <a:cxn ang="0">
                  <a:pos x="connsiteX0" y="connsiteY0"/>
                </a:cxn>
                <a:cxn ang="0">
                  <a:pos x="connsiteX1" y="connsiteY1"/>
                </a:cxn>
                <a:cxn ang="0">
                  <a:pos x="connsiteX2" y="connsiteY2"/>
                </a:cxn>
              </a:cxnLst>
              <a:rect l="l" t="t" r="r" b="b"/>
              <a:pathLst>
                <a:path w="1045029" h="377371">
                  <a:moveTo>
                    <a:pt x="0" y="0"/>
                  </a:moveTo>
                  <a:cubicBezTo>
                    <a:pt x="174171" y="120952"/>
                    <a:pt x="348343" y="241905"/>
                    <a:pt x="522515" y="304800"/>
                  </a:cubicBezTo>
                  <a:cubicBezTo>
                    <a:pt x="696687" y="367695"/>
                    <a:pt x="870858" y="372533"/>
                    <a:pt x="1045029" y="377371"/>
                  </a:cubicBezTo>
                </a:path>
              </a:pathLst>
            </a:cu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grpSp>
      <p:grpSp>
        <p:nvGrpSpPr>
          <p:cNvPr id="47" name="组合 46">
            <a:extLst>
              <a:ext uri="{FF2B5EF4-FFF2-40B4-BE49-F238E27FC236}">
                <a16:creationId xmlns:a16="http://schemas.microsoft.com/office/drawing/2014/main" id="{4D043F29-DBCA-9F49-A2A6-BDD785F8AB4A}"/>
              </a:ext>
            </a:extLst>
          </p:cNvPr>
          <p:cNvGrpSpPr/>
          <p:nvPr/>
        </p:nvGrpSpPr>
        <p:grpSpPr>
          <a:xfrm>
            <a:off x="3715684" y="2914140"/>
            <a:ext cx="2064462" cy="1347262"/>
            <a:chOff x="3271602" y="1714494"/>
            <a:chExt cx="2236501" cy="1459534"/>
          </a:xfrm>
        </p:grpSpPr>
        <p:grpSp>
          <p:nvGrpSpPr>
            <p:cNvPr id="48" name="组合 47">
              <a:extLst>
                <a:ext uri="{FF2B5EF4-FFF2-40B4-BE49-F238E27FC236}">
                  <a16:creationId xmlns:a16="http://schemas.microsoft.com/office/drawing/2014/main" id="{D0767186-93FB-C442-B794-E32DE79CD3B2}"/>
                </a:ext>
              </a:extLst>
            </p:cNvPr>
            <p:cNvGrpSpPr/>
            <p:nvPr/>
          </p:nvGrpSpPr>
          <p:grpSpPr>
            <a:xfrm>
              <a:off x="3883069" y="1714494"/>
              <a:ext cx="1023197" cy="714380"/>
              <a:chOff x="895829" y="1857370"/>
              <a:chExt cx="1023197" cy="714380"/>
            </a:xfrm>
          </p:grpSpPr>
          <p:sp>
            <p:nvSpPr>
              <p:cNvPr id="51" name="矩形 50">
                <a:extLst>
                  <a:ext uri="{FF2B5EF4-FFF2-40B4-BE49-F238E27FC236}">
                    <a16:creationId xmlns:a16="http://schemas.microsoft.com/office/drawing/2014/main" id="{63322C90-2AF3-5545-9D8C-28A4FFAFD2CA}"/>
                  </a:ext>
                </a:extLst>
              </p:cNvPr>
              <p:cNvSpPr/>
              <p:nvPr/>
            </p:nvSpPr>
            <p:spPr>
              <a:xfrm>
                <a:off x="928909" y="1857370"/>
                <a:ext cx="969873" cy="71438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52" name="TextBox 25">
                <a:extLst>
                  <a:ext uri="{FF2B5EF4-FFF2-40B4-BE49-F238E27FC236}">
                    <a16:creationId xmlns:a16="http://schemas.microsoft.com/office/drawing/2014/main" id="{053B1D5B-007A-E345-B94D-E3514462D62E}"/>
                  </a:ext>
                </a:extLst>
              </p:cNvPr>
              <p:cNvSpPr txBox="1"/>
              <p:nvPr/>
            </p:nvSpPr>
            <p:spPr>
              <a:xfrm>
                <a:off x="895829" y="1906506"/>
                <a:ext cx="1023197" cy="592523"/>
              </a:xfrm>
              <a:prstGeom prst="rect">
                <a:avLst/>
              </a:prstGeom>
              <a:noFill/>
            </p:spPr>
            <p:txBody>
              <a:bodyPr wrap="none" rtlCol="0">
                <a:spAutoFit/>
              </a:bodyPr>
              <a:lstStyle/>
              <a:p>
                <a:pPr algn="ctr"/>
                <a:r>
                  <a:rPr lang="en-US" altLang="zh-CN" sz="1477" dirty="0">
                    <a:solidFill>
                      <a:schemeClr val="bg1"/>
                    </a:solidFill>
                    <a:latin typeface="+mn-ea"/>
                  </a:rPr>
                  <a:t>T2</a:t>
                </a:r>
              </a:p>
              <a:p>
                <a:r>
                  <a:rPr lang="zh-CN" altLang="en-US" sz="1477" dirty="0">
                    <a:solidFill>
                      <a:schemeClr val="bg1"/>
                    </a:solidFill>
                    <a:latin typeface="+mn-ea"/>
                  </a:rPr>
                  <a:t>优先级</a:t>
                </a:r>
                <a:r>
                  <a:rPr lang="en-US" altLang="zh-CN" sz="1477" dirty="0">
                    <a:solidFill>
                      <a:schemeClr val="bg1"/>
                    </a:solidFill>
                    <a:latin typeface="+mn-ea"/>
                  </a:rPr>
                  <a:t>50</a:t>
                </a:r>
                <a:endParaRPr lang="zh-CN" altLang="en-US" sz="1477" dirty="0">
                  <a:solidFill>
                    <a:schemeClr val="bg1"/>
                  </a:solidFill>
                  <a:latin typeface="+mn-ea"/>
                </a:endParaRPr>
              </a:p>
            </p:txBody>
          </p:sp>
        </p:grpSp>
        <p:sp>
          <p:nvSpPr>
            <p:cNvPr id="49" name="任意多边形 34">
              <a:extLst>
                <a:ext uri="{FF2B5EF4-FFF2-40B4-BE49-F238E27FC236}">
                  <a16:creationId xmlns:a16="http://schemas.microsoft.com/office/drawing/2014/main" id="{4040CAB4-E875-914D-BEE7-D8CCB7E0472E}"/>
                </a:ext>
              </a:extLst>
            </p:cNvPr>
            <p:cNvSpPr/>
            <p:nvPr/>
          </p:nvSpPr>
          <p:spPr>
            <a:xfrm>
              <a:off x="3271602" y="2440667"/>
              <a:ext cx="1045029" cy="377371"/>
            </a:xfrm>
            <a:custGeom>
              <a:avLst/>
              <a:gdLst>
                <a:gd name="connsiteX0" fmla="*/ 0 w 1045029"/>
                <a:gd name="connsiteY0" fmla="*/ 0 h 377371"/>
                <a:gd name="connsiteX1" fmla="*/ 522515 w 1045029"/>
                <a:gd name="connsiteY1" fmla="*/ 304800 h 377371"/>
                <a:gd name="connsiteX2" fmla="*/ 1045029 w 1045029"/>
                <a:gd name="connsiteY2" fmla="*/ 377371 h 377371"/>
              </a:gdLst>
              <a:ahLst/>
              <a:cxnLst>
                <a:cxn ang="0">
                  <a:pos x="connsiteX0" y="connsiteY0"/>
                </a:cxn>
                <a:cxn ang="0">
                  <a:pos x="connsiteX1" y="connsiteY1"/>
                </a:cxn>
                <a:cxn ang="0">
                  <a:pos x="connsiteX2" y="connsiteY2"/>
                </a:cxn>
              </a:cxnLst>
              <a:rect l="l" t="t" r="r" b="b"/>
              <a:pathLst>
                <a:path w="1045029" h="377371">
                  <a:moveTo>
                    <a:pt x="0" y="0"/>
                  </a:moveTo>
                  <a:cubicBezTo>
                    <a:pt x="174171" y="120952"/>
                    <a:pt x="348343" y="241905"/>
                    <a:pt x="522515" y="304800"/>
                  </a:cubicBezTo>
                  <a:cubicBezTo>
                    <a:pt x="696687" y="367695"/>
                    <a:pt x="870858" y="372533"/>
                    <a:pt x="1045029" y="377371"/>
                  </a:cubicBezTo>
                </a:path>
              </a:pathLst>
            </a:custGeom>
            <a:ln w="38100">
              <a:solidFill>
                <a:srgbClr val="11576A"/>
              </a:solidFill>
              <a:tailEnd type="triangle"/>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50" name="TextBox 35">
              <a:extLst>
                <a:ext uri="{FF2B5EF4-FFF2-40B4-BE49-F238E27FC236}">
                  <a16:creationId xmlns:a16="http://schemas.microsoft.com/office/drawing/2014/main" id="{92D2F70E-DF95-B948-90A2-FAFD976354F0}"/>
                </a:ext>
              </a:extLst>
            </p:cNvPr>
            <p:cNvSpPr txBox="1"/>
            <p:nvPr/>
          </p:nvSpPr>
          <p:spPr>
            <a:xfrm>
              <a:off x="3929058" y="2643188"/>
              <a:ext cx="1579045" cy="530840"/>
            </a:xfrm>
            <a:prstGeom prst="rect">
              <a:avLst/>
            </a:prstGeom>
            <a:noFill/>
          </p:spPr>
          <p:txBody>
            <a:bodyPr wrap="square" rtlCol="0">
              <a:spAutoFit/>
            </a:bodyPr>
            <a:lstStyle/>
            <a:p>
              <a:r>
                <a:rPr lang="en-US" altLang="zh-CN" sz="1292" dirty="0">
                  <a:solidFill>
                    <a:srgbClr val="11576A"/>
                  </a:solidFill>
                  <a:latin typeface="+mn-ea"/>
                </a:rPr>
                <a:t>T2</a:t>
              </a:r>
              <a:r>
                <a:rPr lang="zh-CN" altLang="en-US" sz="1292" dirty="0">
                  <a:solidFill>
                    <a:srgbClr val="11576A"/>
                  </a:solidFill>
                  <a:latin typeface="+mn-ea"/>
                </a:rPr>
                <a:t>运行中申请</a:t>
              </a:r>
              <a:r>
                <a:rPr lang="en-US" altLang="zh-CN" sz="1292" dirty="0">
                  <a:solidFill>
                    <a:srgbClr val="11576A"/>
                  </a:solidFill>
                  <a:latin typeface="+mn-ea"/>
                </a:rPr>
                <a:t>T1</a:t>
              </a:r>
              <a:r>
                <a:rPr lang="zh-CN" altLang="en-US" sz="1292" dirty="0">
                  <a:solidFill>
                    <a:srgbClr val="11576A"/>
                  </a:solidFill>
                  <a:latin typeface="+mn-ea"/>
                </a:rPr>
                <a:t>已占用的资源</a:t>
              </a:r>
              <a:r>
                <a:rPr lang="en-US" altLang="zh-CN" sz="1292" dirty="0">
                  <a:solidFill>
                    <a:srgbClr val="11576A"/>
                  </a:solidFill>
                  <a:latin typeface="+mn-ea"/>
                </a:rPr>
                <a:t>L1</a:t>
              </a:r>
              <a:endParaRPr lang="zh-CN" altLang="en-US" sz="1292" dirty="0">
                <a:solidFill>
                  <a:srgbClr val="11576A"/>
                </a:solidFill>
                <a:latin typeface="+mn-ea"/>
              </a:endParaRPr>
            </a:p>
          </p:txBody>
        </p:sp>
      </p:grpSp>
      <p:grpSp>
        <p:nvGrpSpPr>
          <p:cNvPr id="53" name="组合 52">
            <a:extLst>
              <a:ext uri="{FF2B5EF4-FFF2-40B4-BE49-F238E27FC236}">
                <a16:creationId xmlns:a16="http://schemas.microsoft.com/office/drawing/2014/main" id="{C44A304A-A17B-844E-9E9E-2A4ED31A58CC}"/>
              </a:ext>
            </a:extLst>
          </p:cNvPr>
          <p:cNvGrpSpPr/>
          <p:nvPr/>
        </p:nvGrpSpPr>
        <p:grpSpPr>
          <a:xfrm>
            <a:off x="2014569" y="2914141"/>
            <a:ext cx="5578340" cy="2253767"/>
            <a:chOff x="1428728" y="1714494"/>
            <a:chExt cx="6043202" cy="2441581"/>
          </a:xfrm>
        </p:grpSpPr>
        <p:grpSp>
          <p:nvGrpSpPr>
            <p:cNvPr id="54" name="组合 53">
              <a:extLst>
                <a:ext uri="{FF2B5EF4-FFF2-40B4-BE49-F238E27FC236}">
                  <a16:creationId xmlns:a16="http://schemas.microsoft.com/office/drawing/2014/main" id="{86AC4A5D-9BAA-FB45-A042-D3DDCADB4B59}"/>
                </a:ext>
              </a:extLst>
            </p:cNvPr>
            <p:cNvGrpSpPr/>
            <p:nvPr/>
          </p:nvGrpSpPr>
          <p:grpSpPr>
            <a:xfrm>
              <a:off x="5883334" y="1714494"/>
              <a:ext cx="1023196" cy="714380"/>
              <a:chOff x="895830" y="1857370"/>
              <a:chExt cx="1023196" cy="714380"/>
            </a:xfrm>
          </p:grpSpPr>
          <p:sp>
            <p:nvSpPr>
              <p:cNvPr id="59" name="矩形 58">
                <a:extLst>
                  <a:ext uri="{FF2B5EF4-FFF2-40B4-BE49-F238E27FC236}">
                    <a16:creationId xmlns:a16="http://schemas.microsoft.com/office/drawing/2014/main" id="{BA618A17-CA81-1D4A-B26E-CF396749AE8C}"/>
                  </a:ext>
                </a:extLst>
              </p:cNvPr>
              <p:cNvSpPr/>
              <p:nvPr/>
            </p:nvSpPr>
            <p:spPr>
              <a:xfrm>
                <a:off x="952648" y="1857370"/>
                <a:ext cx="925432" cy="71438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60" name="TextBox 28">
                <a:extLst>
                  <a:ext uri="{FF2B5EF4-FFF2-40B4-BE49-F238E27FC236}">
                    <a16:creationId xmlns:a16="http://schemas.microsoft.com/office/drawing/2014/main" id="{056A1409-FD5D-4A49-8621-92110171D730}"/>
                  </a:ext>
                </a:extLst>
              </p:cNvPr>
              <p:cNvSpPr txBox="1"/>
              <p:nvPr/>
            </p:nvSpPr>
            <p:spPr>
              <a:xfrm>
                <a:off x="895830" y="1906506"/>
                <a:ext cx="1023196" cy="592523"/>
              </a:xfrm>
              <a:prstGeom prst="rect">
                <a:avLst/>
              </a:prstGeom>
              <a:noFill/>
            </p:spPr>
            <p:txBody>
              <a:bodyPr wrap="none" rtlCol="0">
                <a:spAutoFit/>
              </a:bodyPr>
              <a:lstStyle/>
              <a:p>
                <a:pPr algn="ctr"/>
                <a:r>
                  <a:rPr lang="en-US" altLang="zh-CN" sz="1477" dirty="0">
                    <a:solidFill>
                      <a:schemeClr val="bg1"/>
                    </a:solidFill>
                    <a:latin typeface="+mn-ea"/>
                  </a:rPr>
                  <a:t>T3</a:t>
                </a:r>
              </a:p>
              <a:p>
                <a:r>
                  <a:rPr lang="zh-CN" altLang="en-US" sz="1477" dirty="0">
                    <a:solidFill>
                      <a:schemeClr val="bg1"/>
                    </a:solidFill>
                    <a:latin typeface="+mn-ea"/>
                  </a:rPr>
                  <a:t>优先级</a:t>
                </a:r>
                <a:r>
                  <a:rPr lang="en-US" altLang="zh-CN" sz="1477" dirty="0">
                    <a:solidFill>
                      <a:schemeClr val="bg1"/>
                    </a:solidFill>
                    <a:latin typeface="+mn-ea"/>
                  </a:rPr>
                  <a:t>46</a:t>
                </a:r>
                <a:endParaRPr lang="zh-CN" altLang="en-US" sz="1477" dirty="0">
                  <a:solidFill>
                    <a:schemeClr val="bg1"/>
                  </a:solidFill>
                  <a:latin typeface="+mn-ea"/>
                </a:endParaRPr>
              </a:p>
            </p:txBody>
          </p:sp>
        </p:grpSp>
        <p:cxnSp>
          <p:nvCxnSpPr>
            <p:cNvPr id="55" name="直接连接符 37">
              <a:extLst>
                <a:ext uri="{FF2B5EF4-FFF2-40B4-BE49-F238E27FC236}">
                  <a16:creationId xmlns:a16="http://schemas.microsoft.com/office/drawing/2014/main" id="{AABBD556-06F6-D742-AF75-5DB9B7E59FB9}"/>
                </a:ext>
              </a:extLst>
            </p:cNvPr>
            <p:cNvCxnSpPr/>
            <p:nvPr/>
          </p:nvCxnSpPr>
          <p:spPr>
            <a:xfrm rot="5400000">
              <a:off x="4971254" y="2744000"/>
              <a:ext cx="1428760" cy="798508"/>
            </a:xfrm>
            <a:prstGeom prst="line">
              <a:avLst/>
            </a:prstGeom>
            <a:ln w="381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6" name="直接连接符 43">
              <a:extLst>
                <a:ext uri="{FF2B5EF4-FFF2-40B4-BE49-F238E27FC236}">
                  <a16:creationId xmlns:a16="http://schemas.microsoft.com/office/drawing/2014/main" id="{AED319C8-0D73-B446-80CD-08B808B9D2B9}"/>
                </a:ext>
              </a:extLst>
            </p:cNvPr>
            <p:cNvCxnSpPr/>
            <p:nvPr/>
          </p:nvCxnSpPr>
          <p:spPr>
            <a:xfrm rot="10800000">
              <a:off x="1428728" y="3857634"/>
              <a:ext cx="3857652" cy="1588"/>
            </a:xfrm>
            <a:prstGeom prst="line">
              <a:avLst/>
            </a:prstGeom>
            <a:ln w="381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7" name="直接箭头连接符 46">
              <a:extLst>
                <a:ext uri="{FF2B5EF4-FFF2-40B4-BE49-F238E27FC236}">
                  <a16:creationId xmlns:a16="http://schemas.microsoft.com/office/drawing/2014/main" id="{BEC96249-AFE6-6D45-8F27-D5E17667CAFF}"/>
                </a:ext>
              </a:extLst>
            </p:cNvPr>
            <p:cNvCxnSpPr/>
            <p:nvPr/>
          </p:nvCxnSpPr>
          <p:spPr>
            <a:xfrm>
              <a:off x="1428728" y="3857634"/>
              <a:ext cx="357190" cy="298441"/>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47">
              <a:extLst>
                <a:ext uri="{FF2B5EF4-FFF2-40B4-BE49-F238E27FC236}">
                  <a16:creationId xmlns:a16="http://schemas.microsoft.com/office/drawing/2014/main" id="{3C71E701-72AB-F44A-8F2B-D26CAFD42492}"/>
                </a:ext>
              </a:extLst>
            </p:cNvPr>
            <p:cNvSpPr txBox="1"/>
            <p:nvPr/>
          </p:nvSpPr>
          <p:spPr>
            <a:xfrm>
              <a:off x="6055861" y="2395983"/>
              <a:ext cx="1416069" cy="961652"/>
            </a:xfrm>
            <a:prstGeom prst="rect">
              <a:avLst/>
            </a:prstGeom>
            <a:noFill/>
          </p:spPr>
          <p:txBody>
            <a:bodyPr wrap="square" rtlCol="0">
              <a:spAutoFit/>
            </a:bodyPr>
            <a:lstStyle/>
            <a:p>
              <a:r>
                <a:rPr lang="en-US" altLang="zh-CN" sz="1292" dirty="0">
                  <a:solidFill>
                    <a:srgbClr val="11576A"/>
                  </a:solidFill>
                  <a:latin typeface="+mn-ea"/>
                </a:rPr>
                <a:t>T3</a:t>
              </a:r>
              <a:r>
                <a:rPr lang="zh-CN" altLang="en-US" sz="1292" dirty="0">
                  <a:solidFill>
                    <a:srgbClr val="11576A"/>
                  </a:solidFill>
                  <a:latin typeface="+mn-ea"/>
                </a:rPr>
                <a:t>优先级大于</a:t>
              </a:r>
              <a:r>
                <a:rPr lang="en-US" altLang="zh-CN" sz="1292" dirty="0">
                  <a:solidFill>
                    <a:srgbClr val="11576A"/>
                  </a:solidFill>
                  <a:latin typeface="+mn-ea"/>
                </a:rPr>
                <a:t>T1</a:t>
              </a:r>
              <a:r>
                <a:rPr lang="zh-CN" altLang="en-US" sz="1292" dirty="0">
                  <a:solidFill>
                    <a:srgbClr val="11576A"/>
                  </a:solidFill>
                  <a:latin typeface="+mn-ea"/>
                </a:rPr>
                <a:t>，小于</a:t>
              </a:r>
              <a:r>
                <a:rPr lang="en-US" altLang="zh-CN" sz="1292" dirty="0">
                  <a:solidFill>
                    <a:srgbClr val="11576A"/>
                  </a:solidFill>
                  <a:latin typeface="+mn-ea"/>
                </a:rPr>
                <a:t>T2</a:t>
              </a:r>
              <a:r>
                <a:rPr lang="zh-CN" altLang="en-US" sz="1292" dirty="0">
                  <a:solidFill>
                    <a:srgbClr val="11576A"/>
                  </a:solidFill>
                  <a:latin typeface="+mn-ea"/>
                </a:rPr>
                <a:t>；从而阻止了</a:t>
              </a:r>
              <a:r>
                <a:rPr lang="en-US" altLang="zh-CN" sz="1292" dirty="0">
                  <a:solidFill>
                    <a:srgbClr val="11576A"/>
                  </a:solidFill>
                  <a:latin typeface="+mn-ea"/>
                </a:rPr>
                <a:t>T1</a:t>
              </a:r>
              <a:r>
                <a:rPr lang="zh-CN" altLang="en-US" sz="1292" dirty="0">
                  <a:solidFill>
                    <a:srgbClr val="11576A"/>
                  </a:solidFill>
                  <a:latin typeface="+mn-ea"/>
                </a:rPr>
                <a:t>运行</a:t>
              </a:r>
            </a:p>
          </p:txBody>
        </p:sp>
      </p:grpSp>
      <p:sp>
        <p:nvSpPr>
          <p:cNvPr id="61" name="TextBox 48">
            <a:extLst>
              <a:ext uri="{FF2B5EF4-FFF2-40B4-BE49-F238E27FC236}">
                <a16:creationId xmlns:a16="http://schemas.microsoft.com/office/drawing/2014/main" id="{B34C48EF-AC5D-DB4A-B63B-8034DA12A34B}"/>
              </a:ext>
            </a:extLst>
          </p:cNvPr>
          <p:cNvSpPr txBox="1"/>
          <p:nvPr/>
        </p:nvSpPr>
        <p:spPr>
          <a:xfrm>
            <a:off x="3054921" y="5167770"/>
            <a:ext cx="4177019" cy="291170"/>
          </a:xfrm>
          <a:prstGeom prst="rect">
            <a:avLst/>
          </a:prstGeom>
          <a:noFill/>
        </p:spPr>
        <p:txBody>
          <a:bodyPr wrap="square" rtlCol="0">
            <a:spAutoFit/>
          </a:bodyPr>
          <a:lstStyle/>
          <a:p>
            <a:r>
              <a:rPr lang="en-US" altLang="zh-CN" sz="1292" dirty="0">
                <a:solidFill>
                  <a:srgbClr val="11576A"/>
                </a:solidFill>
                <a:latin typeface="+mn-ea"/>
              </a:rPr>
              <a:t>T3</a:t>
            </a:r>
            <a:r>
              <a:rPr lang="zh-CN" altLang="en-US" sz="1292" dirty="0">
                <a:solidFill>
                  <a:srgbClr val="11576A"/>
                </a:solidFill>
                <a:latin typeface="+mn-ea"/>
              </a:rPr>
              <a:t>的长时间运行导致高优先级的</a:t>
            </a:r>
            <a:r>
              <a:rPr lang="en-US" altLang="zh-CN" sz="1292" dirty="0">
                <a:solidFill>
                  <a:srgbClr val="11576A"/>
                </a:solidFill>
                <a:latin typeface="+mn-ea"/>
              </a:rPr>
              <a:t>T1</a:t>
            </a:r>
            <a:r>
              <a:rPr lang="zh-CN" altLang="en-US" sz="1292" dirty="0">
                <a:solidFill>
                  <a:srgbClr val="11576A"/>
                </a:solidFill>
                <a:latin typeface="+mn-ea"/>
              </a:rPr>
              <a:t>进行长时间等待</a:t>
            </a:r>
          </a:p>
        </p:txBody>
      </p:sp>
    </p:spTree>
    <p:extLst>
      <p:ext uri="{BB962C8B-B14F-4D97-AF65-F5344CB8AC3E}">
        <p14:creationId xmlns:p14="http://schemas.microsoft.com/office/powerpoint/2010/main" val="21623245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right)">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right)">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50FD6C-6EF6-234B-8EBB-277F490EFD4A}"/>
              </a:ext>
            </a:extLst>
          </p:cNvPr>
          <p:cNvSpPr>
            <a:spLocks noGrp="1"/>
          </p:cNvSpPr>
          <p:nvPr>
            <p:ph idx="1"/>
          </p:nvPr>
        </p:nvSpPr>
        <p:spPr/>
        <p:txBody>
          <a:bodyPr/>
          <a:lstStyle/>
          <a:p>
            <a:r>
              <a:rPr kumimoji="1" lang="zh-CN" altLang="en-US" dirty="0"/>
              <a:t>解决方案：</a:t>
            </a:r>
            <a:r>
              <a:rPr lang="zh-CN" altLang="en-US" dirty="0"/>
              <a:t>优先级继承（</a:t>
            </a:r>
            <a:r>
              <a:rPr lang="en-US" altLang="zh-CN" dirty="0"/>
              <a:t>Priority Inheritance</a:t>
            </a:r>
            <a:r>
              <a:rPr lang="zh-CN" altLang="en-US" dirty="0"/>
              <a:t>）</a:t>
            </a:r>
            <a:endParaRPr lang="en-US" altLang="zh-CN" dirty="0"/>
          </a:p>
          <a:p>
            <a:pPr lvl="1"/>
            <a:r>
              <a:rPr lang="zh-CN" altLang="en-US" dirty="0"/>
              <a:t>继承其等待进程中的最高优先级</a:t>
            </a:r>
            <a:endParaRPr lang="en-US" altLang="zh-CN" dirty="0"/>
          </a:p>
          <a:p>
            <a:pPr lvl="1"/>
            <a:r>
              <a:rPr lang="zh-CN" altLang="en-US" dirty="0"/>
              <a:t>对各个进程的优先级进行链表管理</a:t>
            </a:r>
            <a:endParaRPr lang="en-US" altLang="zh-CN" dirty="0"/>
          </a:p>
          <a:p>
            <a:pPr lvl="1"/>
            <a:r>
              <a:rPr lang="zh-CN" altLang="en-US" dirty="0"/>
              <a:t>依赖关系解除时，进程可以恢复到原始状态 </a:t>
            </a:r>
            <a:endParaRPr lang="en-US" altLang="zh-CN" dirty="0"/>
          </a:p>
          <a:p>
            <a:pPr lvl="1"/>
            <a:r>
              <a:rPr lang="zh-CN" altLang="en-US" dirty="0"/>
              <a:t>占用资源的低优先级进程继承申请资源的高优先级进程的优先级</a:t>
            </a:r>
            <a:endParaRPr lang="en-US" altLang="zh-CN" dirty="0"/>
          </a:p>
          <a:p>
            <a:pPr lvl="2"/>
            <a:r>
              <a:rPr lang="zh-CN" altLang="en-US" dirty="0"/>
              <a:t>只在占有资源的低优先级进程被阻塞时</a:t>
            </a:r>
            <a:r>
              <a:rPr lang="en-US" altLang="zh-CN" dirty="0"/>
              <a:t>,</a:t>
            </a:r>
            <a:r>
              <a:rPr lang="zh-CN" altLang="en-US" dirty="0"/>
              <a:t>才提高占有资源进程的优先级</a:t>
            </a:r>
            <a:endParaRPr kumimoji="0" lang="zh-CN" altLang="en-US" kern="1200" dirty="0">
              <a:solidFill>
                <a:srgbClr val="11576A"/>
              </a:solidFill>
              <a:latin typeface="微软雅黑" pitchFamily="34" charset="-122"/>
              <a:ea typeface="微软雅黑" pitchFamily="34" charset="-122"/>
            </a:endParaRPr>
          </a:p>
          <a:p>
            <a:pPr lvl="1"/>
            <a:endParaRPr lang="zh-CN" altLang="en-US" dirty="0"/>
          </a:p>
          <a:p>
            <a:pPr lvl="1"/>
            <a:endParaRPr lang="zh-CN" altLang="en-US" dirty="0"/>
          </a:p>
          <a:p>
            <a:pPr lvl="1"/>
            <a:endParaRPr kumimoji="0" lang="zh-CN" altLang="en-US" sz="3323" kern="1200" dirty="0">
              <a:solidFill>
                <a:srgbClr val="11576A"/>
              </a:solidFill>
              <a:latin typeface="微软雅黑" pitchFamily="34" charset="-122"/>
              <a:ea typeface="微软雅黑" pitchFamily="34" charset="-122"/>
            </a:endParaRPr>
          </a:p>
        </p:txBody>
      </p:sp>
      <p:sp>
        <p:nvSpPr>
          <p:cNvPr id="3" name="标题 2">
            <a:extLst>
              <a:ext uri="{FF2B5EF4-FFF2-40B4-BE49-F238E27FC236}">
                <a16:creationId xmlns:a16="http://schemas.microsoft.com/office/drawing/2014/main" id="{309D9974-8C71-434F-AE6B-4E5E208EF4A9}"/>
              </a:ext>
            </a:extLst>
          </p:cNvPr>
          <p:cNvSpPr>
            <a:spLocks noGrp="1"/>
          </p:cNvSpPr>
          <p:nvPr>
            <p:ph type="title"/>
          </p:nvPr>
        </p:nvSpPr>
        <p:spPr/>
        <p:txBody>
          <a:bodyPr/>
          <a:lstStyle/>
          <a:p>
            <a:r>
              <a:rPr lang="zh-CN" altLang="en-US" dirty="0"/>
              <a:t>优先级继承（</a:t>
            </a:r>
            <a:r>
              <a:rPr lang="en-US" altLang="zh-CN" dirty="0"/>
              <a:t>Priority Inheritance</a:t>
            </a:r>
            <a:r>
              <a:rPr lang="zh-CN" altLang="en-US" dirty="0"/>
              <a:t>）</a:t>
            </a:r>
            <a:endParaRPr kumimoji="1" lang="zh-CN" altLang="en-US" dirty="0"/>
          </a:p>
        </p:txBody>
      </p:sp>
      <p:sp>
        <p:nvSpPr>
          <p:cNvPr id="30" name="矩形 29">
            <a:extLst>
              <a:ext uri="{FF2B5EF4-FFF2-40B4-BE49-F238E27FC236}">
                <a16:creationId xmlns:a16="http://schemas.microsoft.com/office/drawing/2014/main" id="{3AEBE49F-4AF5-914C-9F07-9C26D952DA0E}"/>
              </a:ext>
            </a:extLst>
          </p:cNvPr>
          <p:cNvSpPr/>
          <p:nvPr/>
        </p:nvSpPr>
        <p:spPr>
          <a:xfrm>
            <a:off x="5129472" y="4652307"/>
            <a:ext cx="1196308" cy="199407"/>
          </a:xfrm>
          <a:prstGeom prst="rect">
            <a:avLst/>
          </a:prstGeom>
          <a:solidFill>
            <a:srgbClr val="0093DD"/>
          </a:soli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grpSp>
        <p:nvGrpSpPr>
          <p:cNvPr id="31" name="组合 30">
            <a:extLst>
              <a:ext uri="{FF2B5EF4-FFF2-40B4-BE49-F238E27FC236}">
                <a16:creationId xmlns:a16="http://schemas.microsoft.com/office/drawing/2014/main" id="{48910EC2-BF10-2242-8C00-CB60E0C44C76}"/>
              </a:ext>
            </a:extLst>
          </p:cNvPr>
          <p:cNvGrpSpPr/>
          <p:nvPr/>
        </p:nvGrpSpPr>
        <p:grpSpPr>
          <a:xfrm>
            <a:off x="4120614" y="3668057"/>
            <a:ext cx="1462547" cy="814055"/>
            <a:chOff x="3777641" y="1898303"/>
            <a:chExt cx="1584425" cy="881893"/>
          </a:xfrm>
        </p:grpSpPr>
        <p:sp>
          <p:nvSpPr>
            <p:cNvPr id="32" name="矩形 31">
              <a:extLst>
                <a:ext uri="{FF2B5EF4-FFF2-40B4-BE49-F238E27FC236}">
                  <a16:creationId xmlns:a16="http://schemas.microsoft.com/office/drawing/2014/main" id="{FB3CFEC7-C055-524E-B5B2-63A07DB19EE4}"/>
                </a:ext>
              </a:extLst>
            </p:cNvPr>
            <p:cNvSpPr/>
            <p:nvPr/>
          </p:nvSpPr>
          <p:spPr>
            <a:xfrm>
              <a:off x="4208216" y="2564172"/>
              <a:ext cx="254124" cy="216024"/>
            </a:xfrm>
            <a:prstGeom prst="rect">
              <a:avLst/>
            </a:prstGeom>
            <a:solidFill>
              <a:srgbClr val="FFC000"/>
            </a:soli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cxnSp>
          <p:nvCxnSpPr>
            <p:cNvPr id="33" name="直接连接符 22">
              <a:extLst>
                <a:ext uri="{FF2B5EF4-FFF2-40B4-BE49-F238E27FC236}">
                  <a16:creationId xmlns:a16="http://schemas.microsoft.com/office/drawing/2014/main" id="{D2B7A44C-2AB8-EC45-AED6-4157DA3E2D70}"/>
                </a:ext>
              </a:extLst>
            </p:cNvPr>
            <p:cNvCxnSpPr/>
            <p:nvPr/>
          </p:nvCxnSpPr>
          <p:spPr>
            <a:xfrm flipH="1">
              <a:off x="4454171" y="2307795"/>
              <a:ext cx="146438" cy="244973"/>
            </a:xfrm>
            <a:prstGeom prst="line">
              <a:avLst/>
            </a:pr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连接符 25">
              <a:extLst>
                <a:ext uri="{FF2B5EF4-FFF2-40B4-BE49-F238E27FC236}">
                  <a16:creationId xmlns:a16="http://schemas.microsoft.com/office/drawing/2014/main" id="{E1A8274D-C736-DB41-B92E-7874DD02C9D6}"/>
                </a:ext>
              </a:extLst>
            </p:cNvPr>
            <p:cNvCxnSpPr/>
            <p:nvPr/>
          </p:nvCxnSpPr>
          <p:spPr>
            <a:xfrm>
              <a:off x="4219794" y="2255168"/>
              <a:ext cx="627" cy="275885"/>
            </a:xfrm>
            <a:prstGeom prst="line">
              <a:avLst/>
            </a:pr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28">
              <a:extLst>
                <a:ext uri="{FF2B5EF4-FFF2-40B4-BE49-F238E27FC236}">
                  <a16:creationId xmlns:a16="http://schemas.microsoft.com/office/drawing/2014/main" id="{71B6CE00-74D2-7B43-B64E-E226D3456328}"/>
                </a:ext>
              </a:extLst>
            </p:cNvPr>
            <p:cNvSpPr txBox="1"/>
            <p:nvPr/>
          </p:nvSpPr>
          <p:spPr>
            <a:xfrm>
              <a:off x="3777641" y="1898303"/>
              <a:ext cx="1026669" cy="284731"/>
            </a:xfrm>
            <a:prstGeom prst="rect">
              <a:avLst/>
            </a:prstGeom>
            <a:noFill/>
          </p:spPr>
          <p:txBody>
            <a:bodyPr wrap="none" rtlCol="0">
              <a:spAutoFit/>
            </a:bodyPr>
            <a:lstStyle/>
            <a:p>
              <a:r>
                <a:rPr lang="en-US" altLang="zh-CN" sz="1108" dirty="0">
                  <a:solidFill>
                    <a:srgbClr val="11576A"/>
                  </a:solidFill>
                  <a:latin typeface="+mj-ea"/>
                </a:rPr>
                <a:t>T</a:t>
              </a:r>
              <a:r>
                <a:rPr lang="en-US" altLang="zh-CN" sz="1108" baseline="-25000" dirty="0">
                  <a:solidFill>
                    <a:srgbClr val="11576A"/>
                  </a:solidFill>
                  <a:latin typeface="+mj-ea"/>
                </a:rPr>
                <a:t>1</a:t>
              </a:r>
              <a:r>
                <a:rPr lang="zh-CN" altLang="en-US" sz="1108" dirty="0">
                  <a:solidFill>
                    <a:srgbClr val="11576A"/>
                  </a:solidFill>
                  <a:latin typeface="+mj-ea"/>
                  <a:ea typeface="+mj-ea"/>
                </a:rPr>
                <a:t>占用资源</a:t>
              </a:r>
              <a:r>
                <a:rPr lang="en-US" altLang="zh-CN" sz="1108" dirty="0">
                  <a:solidFill>
                    <a:srgbClr val="11576A"/>
                  </a:solidFill>
                  <a:latin typeface="+mj-ea"/>
                  <a:ea typeface="+mj-ea"/>
                </a:rPr>
                <a:t>s</a:t>
              </a:r>
              <a:endParaRPr lang="zh-CN" altLang="en-US" sz="1108" baseline="-25000" dirty="0">
                <a:solidFill>
                  <a:srgbClr val="11576A"/>
                </a:solidFill>
                <a:latin typeface="+mj-ea"/>
                <a:ea typeface="+mj-ea"/>
              </a:endParaRPr>
            </a:p>
          </p:txBody>
        </p:sp>
        <p:sp>
          <p:nvSpPr>
            <p:cNvPr id="36" name="TextBox 29">
              <a:extLst>
                <a:ext uri="{FF2B5EF4-FFF2-40B4-BE49-F238E27FC236}">
                  <a16:creationId xmlns:a16="http://schemas.microsoft.com/office/drawing/2014/main" id="{F39B8E6D-B604-5646-8BBA-027D66F03DF8}"/>
                </a:ext>
              </a:extLst>
            </p:cNvPr>
            <p:cNvSpPr txBox="1"/>
            <p:nvPr/>
          </p:nvSpPr>
          <p:spPr>
            <a:xfrm>
              <a:off x="4465639" y="2073825"/>
              <a:ext cx="896427" cy="284731"/>
            </a:xfrm>
            <a:prstGeom prst="rect">
              <a:avLst/>
            </a:prstGeom>
            <a:noFill/>
          </p:spPr>
          <p:txBody>
            <a:bodyPr wrap="none" rtlCol="0">
              <a:spAutoFit/>
            </a:bodyPr>
            <a:lstStyle/>
            <a:p>
              <a:r>
                <a:rPr lang="zh-CN" altLang="en-US" sz="1108" dirty="0">
                  <a:solidFill>
                    <a:srgbClr val="11576A"/>
                  </a:solidFill>
                  <a:latin typeface="+mj-ea"/>
                  <a:ea typeface="+mj-ea"/>
                </a:rPr>
                <a:t>释放资源</a:t>
              </a:r>
              <a:r>
                <a:rPr lang="en-US" altLang="zh-CN" sz="1108" dirty="0">
                  <a:solidFill>
                    <a:srgbClr val="11576A"/>
                  </a:solidFill>
                  <a:latin typeface="+mj-ea"/>
                  <a:ea typeface="+mj-ea"/>
                </a:rPr>
                <a:t>s</a:t>
              </a:r>
              <a:endParaRPr lang="zh-CN" altLang="en-US" sz="1108" baseline="-25000" dirty="0">
                <a:solidFill>
                  <a:srgbClr val="11576A"/>
                </a:solidFill>
                <a:latin typeface="+mj-ea"/>
                <a:ea typeface="+mj-ea"/>
              </a:endParaRPr>
            </a:p>
          </p:txBody>
        </p:sp>
      </p:grpSp>
      <p:grpSp>
        <p:nvGrpSpPr>
          <p:cNvPr id="37" name="组合 36">
            <a:extLst>
              <a:ext uri="{FF2B5EF4-FFF2-40B4-BE49-F238E27FC236}">
                <a16:creationId xmlns:a16="http://schemas.microsoft.com/office/drawing/2014/main" id="{F731578F-2E04-C041-AB36-064F7ADEACB7}"/>
              </a:ext>
            </a:extLst>
          </p:cNvPr>
          <p:cNvGrpSpPr/>
          <p:nvPr/>
        </p:nvGrpSpPr>
        <p:grpSpPr>
          <a:xfrm>
            <a:off x="4128044" y="5030288"/>
            <a:ext cx="963467" cy="924711"/>
            <a:chOff x="3785690" y="3374054"/>
            <a:chExt cx="1043756" cy="1001770"/>
          </a:xfrm>
        </p:grpSpPr>
        <p:sp>
          <p:nvSpPr>
            <p:cNvPr id="38" name="TextBox 43">
              <a:extLst>
                <a:ext uri="{FF2B5EF4-FFF2-40B4-BE49-F238E27FC236}">
                  <a16:creationId xmlns:a16="http://schemas.microsoft.com/office/drawing/2014/main" id="{E077D659-F04B-234F-A0FD-F5CC5BB62D94}"/>
                </a:ext>
              </a:extLst>
            </p:cNvPr>
            <p:cNvSpPr txBox="1"/>
            <p:nvPr/>
          </p:nvSpPr>
          <p:spPr>
            <a:xfrm>
              <a:off x="3848201" y="4091093"/>
              <a:ext cx="330300" cy="284731"/>
            </a:xfrm>
            <a:prstGeom prst="rect">
              <a:avLst/>
            </a:prstGeom>
            <a:noFill/>
          </p:spPr>
          <p:txBody>
            <a:bodyPr wrap="none" rtlCol="0">
              <a:spAutoFit/>
            </a:bodyPr>
            <a:lstStyle/>
            <a:p>
              <a:r>
                <a:rPr lang="en-US" altLang="zh-CN" sz="1108" dirty="0">
                  <a:solidFill>
                    <a:srgbClr val="11576A"/>
                  </a:solidFill>
                  <a:latin typeface="+mj-ea"/>
                  <a:ea typeface="+mj-ea"/>
                </a:rPr>
                <a:t>t</a:t>
              </a:r>
              <a:r>
                <a:rPr lang="en-US" altLang="zh-CN" sz="1108" baseline="-25000" dirty="0">
                  <a:solidFill>
                    <a:srgbClr val="11576A"/>
                  </a:solidFill>
                  <a:latin typeface="+mj-ea"/>
                  <a:ea typeface="+mj-ea"/>
                </a:rPr>
                <a:t>5</a:t>
              </a:r>
              <a:endParaRPr lang="zh-CN" altLang="en-US" sz="1108" baseline="-25000" dirty="0">
                <a:solidFill>
                  <a:srgbClr val="11576A"/>
                </a:solidFill>
                <a:latin typeface="+mj-ea"/>
                <a:ea typeface="+mj-ea"/>
              </a:endParaRPr>
            </a:p>
          </p:txBody>
        </p:sp>
        <p:sp>
          <p:nvSpPr>
            <p:cNvPr id="39" name="TextBox 44">
              <a:extLst>
                <a:ext uri="{FF2B5EF4-FFF2-40B4-BE49-F238E27FC236}">
                  <a16:creationId xmlns:a16="http://schemas.microsoft.com/office/drawing/2014/main" id="{7A9D45A4-794E-7046-A83A-BB956BCDF527}"/>
                </a:ext>
              </a:extLst>
            </p:cNvPr>
            <p:cNvSpPr txBox="1"/>
            <p:nvPr/>
          </p:nvSpPr>
          <p:spPr>
            <a:xfrm>
              <a:off x="4059461" y="4091092"/>
              <a:ext cx="330300" cy="284731"/>
            </a:xfrm>
            <a:prstGeom prst="rect">
              <a:avLst/>
            </a:prstGeom>
            <a:noFill/>
          </p:spPr>
          <p:txBody>
            <a:bodyPr wrap="none" rtlCol="0">
              <a:spAutoFit/>
            </a:bodyPr>
            <a:lstStyle/>
            <a:p>
              <a:r>
                <a:rPr lang="en-US" altLang="zh-CN" sz="1108" dirty="0">
                  <a:solidFill>
                    <a:srgbClr val="11576A"/>
                  </a:solidFill>
                  <a:latin typeface="+mj-ea"/>
                  <a:ea typeface="+mj-ea"/>
                </a:rPr>
                <a:t>t</a:t>
              </a:r>
              <a:r>
                <a:rPr lang="en-US" altLang="zh-CN" sz="1108" baseline="-25000" dirty="0">
                  <a:solidFill>
                    <a:srgbClr val="11576A"/>
                  </a:solidFill>
                  <a:latin typeface="+mj-ea"/>
                  <a:ea typeface="+mj-ea"/>
                </a:rPr>
                <a:t>6</a:t>
              </a:r>
              <a:endParaRPr lang="zh-CN" altLang="en-US" sz="1108" baseline="-25000" dirty="0">
                <a:solidFill>
                  <a:srgbClr val="11576A"/>
                </a:solidFill>
                <a:latin typeface="+mj-ea"/>
                <a:ea typeface="+mj-ea"/>
              </a:endParaRPr>
            </a:p>
          </p:txBody>
        </p:sp>
        <p:grpSp>
          <p:nvGrpSpPr>
            <p:cNvPr id="40" name="组合 39">
              <a:extLst>
                <a:ext uri="{FF2B5EF4-FFF2-40B4-BE49-F238E27FC236}">
                  <a16:creationId xmlns:a16="http://schemas.microsoft.com/office/drawing/2014/main" id="{7304BCE0-80D9-4542-9D2E-71028D44A860}"/>
                </a:ext>
              </a:extLst>
            </p:cNvPr>
            <p:cNvGrpSpPr/>
            <p:nvPr/>
          </p:nvGrpSpPr>
          <p:grpSpPr>
            <a:xfrm>
              <a:off x="3785690" y="3374054"/>
              <a:ext cx="1043756" cy="673608"/>
              <a:chOff x="3785690" y="3374054"/>
              <a:chExt cx="1043756" cy="673608"/>
            </a:xfrm>
          </p:grpSpPr>
          <p:sp>
            <p:nvSpPr>
              <p:cNvPr id="43" name="TextBox 33">
                <a:extLst>
                  <a:ext uri="{FF2B5EF4-FFF2-40B4-BE49-F238E27FC236}">
                    <a16:creationId xmlns:a16="http://schemas.microsoft.com/office/drawing/2014/main" id="{D191F113-D473-6C44-8FE4-81369AED284C}"/>
                  </a:ext>
                </a:extLst>
              </p:cNvPr>
              <p:cNvSpPr txBox="1"/>
              <p:nvPr/>
            </p:nvSpPr>
            <p:spPr>
              <a:xfrm>
                <a:off x="3933019" y="3374054"/>
                <a:ext cx="896427" cy="284731"/>
              </a:xfrm>
              <a:prstGeom prst="rect">
                <a:avLst/>
              </a:prstGeom>
              <a:noFill/>
            </p:spPr>
            <p:txBody>
              <a:bodyPr wrap="none" rtlCol="0">
                <a:spAutoFit/>
              </a:bodyPr>
              <a:lstStyle/>
              <a:p>
                <a:r>
                  <a:rPr lang="zh-CN" altLang="en-US" sz="1108" dirty="0">
                    <a:solidFill>
                      <a:srgbClr val="11576A"/>
                    </a:solidFill>
                    <a:latin typeface="+mj-ea"/>
                    <a:ea typeface="+mj-ea"/>
                  </a:rPr>
                  <a:t>释放资源</a:t>
                </a:r>
                <a:r>
                  <a:rPr lang="en-US" altLang="zh-CN" sz="1108" dirty="0">
                    <a:solidFill>
                      <a:srgbClr val="11576A"/>
                    </a:solidFill>
                    <a:latin typeface="+mj-ea"/>
                    <a:ea typeface="+mj-ea"/>
                  </a:rPr>
                  <a:t>s</a:t>
                </a:r>
                <a:endParaRPr lang="zh-CN" altLang="en-US" sz="1108" baseline="-25000" dirty="0">
                  <a:solidFill>
                    <a:srgbClr val="11576A"/>
                  </a:solidFill>
                  <a:latin typeface="+mj-ea"/>
                  <a:ea typeface="+mj-ea"/>
                </a:endParaRPr>
              </a:p>
            </p:txBody>
          </p:sp>
          <p:cxnSp>
            <p:nvCxnSpPr>
              <p:cNvPr id="44" name="直接连接符 37">
                <a:extLst>
                  <a:ext uri="{FF2B5EF4-FFF2-40B4-BE49-F238E27FC236}">
                    <a16:creationId xmlns:a16="http://schemas.microsoft.com/office/drawing/2014/main" id="{3EC10011-3D5F-4D4C-8278-BC879658FC33}"/>
                  </a:ext>
                </a:extLst>
              </p:cNvPr>
              <p:cNvCxnSpPr/>
              <p:nvPr/>
            </p:nvCxnSpPr>
            <p:spPr>
              <a:xfrm>
                <a:off x="4226474" y="3610710"/>
                <a:ext cx="0" cy="200296"/>
              </a:xfrm>
              <a:prstGeom prst="line">
                <a:avLst/>
              </a:pr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14374EF9-5F44-5E47-ACC9-CA30BEDB80B0}"/>
                  </a:ext>
                </a:extLst>
              </p:cNvPr>
              <p:cNvSpPr/>
              <p:nvPr/>
            </p:nvSpPr>
            <p:spPr>
              <a:xfrm>
                <a:off x="3785690" y="3831638"/>
                <a:ext cx="432000" cy="216024"/>
              </a:xfrm>
              <a:prstGeom prst="rect">
                <a:avLst/>
              </a:prstGeom>
              <a:solidFill>
                <a:srgbClr val="0093DD"/>
              </a:soli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grpSp>
        <p:cxnSp>
          <p:nvCxnSpPr>
            <p:cNvPr id="41" name="直接连接符 53">
              <a:extLst>
                <a:ext uri="{FF2B5EF4-FFF2-40B4-BE49-F238E27FC236}">
                  <a16:creationId xmlns:a16="http://schemas.microsoft.com/office/drawing/2014/main" id="{308CD4D0-1FC5-5B47-89DA-488020B7CDBB}"/>
                </a:ext>
              </a:extLst>
            </p:cNvPr>
            <p:cNvCxnSpPr/>
            <p:nvPr/>
          </p:nvCxnSpPr>
          <p:spPr>
            <a:xfrm>
              <a:off x="4217738" y="4047662"/>
              <a:ext cx="0" cy="108000"/>
            </a:xfrm>
            <a:prstGeom prst="line">
              <a:avLst/>
            </a:prstGeom>
            <a:ln w="28575">
              <a:solidFill>
                <a:srgbClr val="11576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54">
              <a:extLst>
                <a:ext uri="{FF2B5EF4-FFF2-40B4-BE49-F238E27FC236}">
                  <a16:creationId xmlns:a16="http://schemas.microsoft.com/office/drawing/2014/main" id="{6EFD8424-4277-9642-8FAC-3F7353A6AD4B}"/>
                </a:ext>
              </a:extLst>
            </p:cNvPr>
            <p:cNvCxnSpPr/>
            <p:nvPr/>
          </p:nvCxnSpPr>
          <p:spPr>
            <a:xfrm>
              <a:off x="4001714" y="4047662"/>
              <a:ext cx="0" cy="108000"/>
            </a:xfrm>
            <a:prstGeom prst="line">
              <a:avLst/>
            </a:prstGeom>
            <a:ln w="28575">
              <a:solidFill>
                <a:srgbClr val="11576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C2744C81-1E94-3C43-9CE4-48D0D87E815F}"/>
              </a:ext>
            </a:extLst>
          </p:cNvPr>
          <p:cNvGrpSpPr/>
          <p:nvPr/>
        </p:nvGrpSpPr>
        <p:grpSpPr>
          <a:xfrm>
            <a:off x="3024453" y="3713147"/>
            <a:ext cx="1257986" cy="2241851"/>
            <a:chOff x="2590133" y="1947151"/>
            <a:chExt cx="1362818" cy="2428672"/>
          </a:xfrm>
        </p:grpSpPr>
        <p:grpSp>
          <p:nvGrpSpPr>
            <p:cNvPr id="47" name="组合 46">
              <a:extLst>
                <a:ext uri="{FF2B5EF4-FFF2-40B4-BE49-F238E27FC236}">
                  <a16:creationId xmlns:a16="http://schemas.microsoft.com/office/drawing/2014/main" id="{69363A57-C2FE-974A-9BD8-4376B7042BF6}"/>
                </a:ext>
              </a:extLst>
            </p:cNvPr>
            <p:cNvGrpSpPr/>
            <p:nvPr/>
          </p:nvGrpSpPr>
          <p:grpSpPr>
            <a:xfrm>
              <a:off x="2590133" y="1947151"/>
              <a:ext cx="1190227" cy="828853"/>
              <a:chOff x="2590133" y="1947151"/>
              <a:chExt cx="1190227" cy="828853"/>
            </a:xfrm>
          </p:grpSpPr>
          <p:sp>
            <p:nvSpPr>
              <p:cNvPr id="50" name="矩形 49">
                <a:extLst>
                  <a:ext uri="{FF2B5EF4-FFF2-40B4-BE49-F238E27FC236}">
                    <a16:creationId xmlns:a16="http://schemas.microsoft.com/office/drawing/2014/main" id="{6D7B56C9-B48B-E741-AF14-581E185288E6}"/>
                  </a:ext>
                </a:extLst>
              </p:cNvPr>
              <p:cNvSpPr/>
              <p:nvPr/>
            </p:nvSpPr>
            <p:spPr>
              <a:xfrm>
                <a:off x="3348312" y="2559980"/>
                <a:ext cx="432048" cy="216024"/>
              </a:xfrm>
              <a:prstGeom prst="rect">
                <a:avLst/>
              </a:prstGeom>
              <a:solidFill>
                <a:srgbClr val="0093DD"/>
              </a:soli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cxnSp>
            <p:nvCxnSpPr>
              <p:cNvPr id="51" name="直接连接符 21">
                <a:extLst>
                  <a:ext uri="{FF2B5EF4-FFF2-40B4-BE49-F238E27FC236}">
                    <a16:creationId xmlns:a16="http://schemas.microsoft.com/office/drawing/2014/main" id="{61619AE3-F92F-104C-B403-A1A4E8DDC975}"/>
                  </a:ext>
                </a:extLst>
              </p:cNvPr>
              <p:cNvCxnSpPr/>
              <p:nvPr/>
            </p:nvCxnSpPr>
            <p:spPr>
              <a:xfrm>
                <a:off x="3526236" y="2319557"/>
                <a:ext cx="252008" cy="216000"/>
              </a:xfrm>
              <a:prstGeom prst="line">
                <a:avLst/>
              </a:pr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26">
                <a:extLst>
                  <a:ext uri="{FF2B5EF4-FFF2-40B4-BE49-F238E27FC236}">
                    <a16:creationId xmlns:a16="http://schemas.microsoft.com/office/drawing/2014/main" id="{BE2A3994-665A-A743-8806-31947D0E3900}"/>
                  </a:ext>
                </a:extLst>
              </p:cNvPr>
              <p:cNvSpPr txBox="1"/>
              <p:nvPr/>
            </p:nvSpPr>
            <p:spPr>
              <a:xfrm>
                <a:off x="2590133" y="1947151"/>
                <a:ext cx="1045764" cy="469434"/>
              </a:xfrm>
              <a:prstGeom prst="rect">
                <a:avLst/>
              </a:prstGeom>
              <a:noFill/>
            </p:spPr>
            <p:txBody>
              <a:bodyPr wrap="square" rtlCol="0">
                <a:spAutoFit/>
              </a:bodyPr>
              <a:lstStyle/>
              <a:p>
                <a:r>
                  <a:rPr lang="zh-CN" altLang="en-US" sz="1108" dirty="0">
                    <a:solidFill>
                      <a:srgbClr val="11576A"/>
                    </a:solidFill>
                    <a:latin typeface="+mj-ea"/>
                    <a:ea typeface="+mj-ea"/>
                  </a:rPr>
                  <a:t>因请求资源</a:t>
                </a:r>
                <a:r>
                  <a:rPr lang="en-US" altLang="zh-CN" sz="1108" dirty="0">
                    <a:solidFill>
                      <a:srgbClr val="11576A"/>
                    </a:solidFill>
                    <a:latin typeface="+mj-ea"/>
                    <a:ea typeface="+mj-ea"/>
                  </a:rPr>
                  <a:t>s</a:t>
                </a:r>
                <a:r>
                  <a:rPr lang="zh-CN" altLang="en-US" sz="1108" dirty="0">
                    <a:solidFill>
                      <a:srgbClr val="11576A"/>
                    </a:solidFill>
                    <a:latin typeface="+mj-ea"/>
                    <a:ea typeface="+mj-ea"/>
                  </a:rPr>
                  <a:t>而</a:t>
                </a:r>
                <a:r>
                  <a:rPr lang="zh-CN" altLang="en-US" sz="1108" dirty="0">
                    <a:solidFill>
                      <a:srgbClr val="11576A"/>
                    </a:solidFill>
                    <a:latin typeface="+mj-ea"/>
                  </a:rPr>
                  <a:t>被阻塞</a:t>
                </a:r>
                <a:r>
                  <a:rPr lang="en-US" altLang="zh-CN" sz="1108" dirty="0">
                    <a:solidFill>
                      <a:srgbClr val="11576A"/>
                    </a:solidFill>
                    <a:latin typeface="+mj-ea"/>
                  </a:rPr>
                  <a:t>T</a:t>
                </a:r>
                <a:r>
                  <a:rPr lang="en-US" altLang="zh-CN" sz="1108" baseline="-25000" dirty="0">
                    <a:solidFill>
                      <a:srgbClr val="11576A"/>
                    </a:solidFill>
                    <a:latin typeface="+mj-ea"/>
                  </a:rPr>
                  <a:t>3</a:t>
                </a:r>
                <a:endParaRPr lang="zh-CN" altLang="en-US" sz="1108" baseline="-25000" dirty="0">
                  <a:solidFill>
                    <a:srgbClr val="11576A"/>
                  </a:solidFill>
                  <a:latin typeface="+mj-ea"/>
                  <a:ea typeface="+mj-ea"/>
                </a:endParaRPr>
              </a:p>
            </p:txBody>
          </p:sp>
        </p:grpSp>
        <p:sp>
          <p:nvSpPr>
            <p:cNvPr id="48" name="TextBox 42">
              <a:extLst>
                <a:ext uri="{FF2B5EF4-FFF2-40B4-BE49-F238E27FC236}">
                  <a16:creationId xmlns:a16="http://schemas.microsoft.com/office/drawing/2014/main" id="{C3103FC1-DB5E-3A43-B4D7-FAB612939E18}"/>
                </a:ext>
              </a:extLst>
            </p:cNvPr>
            <p:cNvSpPr txBox="1"/>
            <p:nvPr/>
          </p:nvSpPr>
          <p:spPr>
            <a:xfrm>
              <a:off x="3622651" y="4091092"/>
              <a:ext cx="330300" cy="284731"/>
            </a:xfrm>
            <a:prstGeom prst="rect">
              <a:avLst/>
            </a:prstGeom>
            <a:noFill/>
          </p:spPr>
          <p:txBody>
            <a:bodyPr wrap="none" rtlCol="0">
              <a:spAutoFit/>
            </a:bodyPr>
            <a:lstStyle/>
            <a:p>
              <a:r>
                <a:rPr lang="en-US" altLang="zh-CN" sz="1108" dirty="0">
                  <a:solidFill>
                    <a:srgbClr val="11576A"/>
                  </a:solidFill>
                  <a:latin typeface="+mj-ea"/>
                  <a:ea typeface="+mj-ea"/>
                </a:rPr>
                <a:t>t</a:t>
              </a:r>
              <a:r>
                <a:rPr lang="en-US" altLang="zh-CN" sz="1108" baseline="-25000" dirty="0">
                  <a:solidFill>
                    <a:srgbClr val="11576A"/>
                  </a:solidFill>
                  <a:latin typeface="+mj-ea"/>
                  <a:ea typeface="+mj-ea"/>
                </a:rPr>
                <a:t>4</a:t>
              </a:r>
              <a:endParaRPr lang="zh-CN" altLang="en-US" sz="1108" baseline="-25000" dirty="0">
                <a:solidFill>
                  <a:srgbClr val="11576A"/>
                </a:solidFill>
                <a:latin typeface="+mj-ea"/>
                <a:ea typeface="+mj-ea"/>
              </a:endParaRPr>
            </a:p>
          </p:txBody>
        </p:sp>
        <p:cxnSp>
          <p:nvCxnSpPr>
            <p:cNvPr id="49" name="直接连接符 55">
              <a:extLst>
                <a:ext uri="{FF2B5EF4-FFF2-40B4-BE49-F238E27FC236}">
                  <a16:creationId xmlns:a16="http://schemas.microsoft.com/office/drawing/2014/main" id="{88CDA134-C81B-F54E-8EF0-AC4B9515A8F3}"/>
                </a:ext>
              </a:extLst>
            </p:cNvPr>
            <p:cNvCxnSpPr/>
            <p:nvPr/>
          </p:nvCxnSpPr>
          <p:spPr>
            <a:xfrm>
              <a:off x="3785690" y="4047662"/>
              <a:ext cx="0" cy="108000"/>
            </a:xfrm>
            <a:prstGeom prst="line">
              <a:avLst/>
            </a:prstGeom>
            <a:ln w="28575">
              <a:solidFill>
                <a:srgbClr val="11576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0CD19887-A143-7F40-95C5-49F9D80F3F7D}"/>
              </a:ext>
            </a:extLst>
          </p:cNvPr>
          <p:cNvGrpSpPr/>
          <p:nvPr/>
        </p:nvGrpSpPr>
        <p:grpSpPr>
          <a:xfrm>
            <a:off x="3524670" y="5022200"/>
            <a:ext cx="806224" cy="932798"/>
            <a:chOff x="3132037" y="3365293"/>
            <a:chExt cx="873409" cy="1010531"/>
          </a:xfrm>
        </p:grpSpPr>
        <p:sp>
          <p:nvSpPr>
            <p:cNvPr id="54" name="TextBox 41">
              <a:extLst>
                <a:ext uri="{FF2B5EF4-FFF2-40B4-BE49-F238E27FC236}">
                  <a16:creationId xmlns:a16="http://schemas.microsoft.com/office/drawing/2014/main" id="{7F73C6F4-7E7E-754C-8C47-C929223C9C90}"/>
                </a:ext>
              </a:extLst>
            </p:cNvPr>
            <p:cNvSpPr txBox="1"/>
            <p:nvPr/>
          </p:nvSpPr>
          <p:spPr>
            <a:xfrm>
              <a:off x="3186382" y="4091093"/>
              <a:ext cx="330300" cy="284731"/>
            </a:xfrm>
            <a:prstGeom prst="rect">
              <a:avLst/>
            </a:prstGeom>
            <a:noFill/>
          </p:spPr>
          <p:txBody>
            <a:bodyPr wrap="none" rtlCol="0">
              <a:spAutoFit/>
            </a:bodyPr>
            <a:lstStyle/>
            <a:p>
              <a:r>
                <a:rPr lang="en-US" altLang="zh-CN" sz="1108" dirty="0">
                  <a:solidFill>
                    <a:srgbClr val="11576A"/>
                  </a:solidFill>
                  <a:latin typeface="+mj-ea"/>
                  <a:ea typeface="+mj-ea"/>
                </a:rPr>
                <a:t>t</a:t>
              </a:r>
              <a:r>
                <a:rPr lang="en-US" altLang="zh-CN" sz="1108" baseline="-25000" dirty="0">
                  <a:solidFill>
                    <a:srgbClr val="11576A"/>
                  </a:solidFill>
                  <a:latin typeface="+mj-ea"/>
                  <a:ea typeface="+mj-ea"/>
                </a:rPr>
                <a:t>3</a:t>
              </a:r>
              <a:endParaRPr lang="zh-CN" altLang="en-US" sz="1108" baseline="-25000" dirty="0">
                <a:solidFill>
                  <a:srgbClr val="11576A"/>
                </a:solidFill>
                <a:latin typeface="+mj-ea"/>
                <a:ea typeface="+mj-ea"/>
              </a:endParaRPr>
            </a:p>
          </p:txBody>
        </p:sp>
        <p:grpSp>
          <p:nvGrpSpPr>
            <p:cNvPr id="55" name="组合 54">
              <a:extLst>
                <a:ext uri="{FF2B5EF4-FFF2-40B4-BE49-F238E27FC236}">
                  <a16:creationId xmlns:a16="http://schemas.microsoft.com/office/drawing/2014/main" id="{6D9104E2-0047-864D-93E6-998E67D745AC}"/>
                </a:ext>
              </a:extLst>
            </p:cNvPr>
            <p:cNvGrpSpPr/>
            <p:nvPr/>
          </p:nvGrpSpPr>
          <p:grpSpPr>
            <a:xfrm>
              <a:off x="3132037" y="3365293"/>
              <a:ext cx="873409" cy="686561"/>
              <a:chOff x="3132037" y="3365293"/>
              <a:chExt cx="873409" cy="686561"/>
            </a:xfrm>
          </p:grpSpPr>
          <p:sp>
            <p:nvSpPr>
              <p:cNvPr id="57" name="TextBox 34">
                <a:extLst>
                  <a:ext uri="{FF2B5EF4-FFF2-40B4-BE49-F238E27FC236}">
                    <a16:creationId xmlns:a16="http://schemas.microsoft.com/office/drawing/2014/main" id="{654BBC6C-BE08-FE46-9A20-52347E27653D}"/>
                  </a:ext>
                </a:extLst>
              </p:cNvPr>
              <p:cNvSpPr txBox="1"/>
              <p:nvPr/>
            </p:nvSpPr>
            <p:spPr>
              <a:xfrm>
                <a:off x="3211479" y="3365293"/>
                <a:ext cx="793967" cy="284731"/>
              </a:xfrm>
              <a:prstGeom prst="rect">
                <a:avLst/>
              </a:prstGeom>
              <a:noFill/>
            </p:spPr>
            <p:txBody>
              <a:bodyPr wrap="none" rtlCol="0">
                <a:spAutoFit/>
              </a:bodyPr>
              <a:lstStyle/>
              <a:p>
                <a:r>
                  <a:rPr lang="zh-CN" altLang="en-US" sz="1108" dirty="0">
                    <a:solidFill>
                      <a:srgbClr val="11576A"/>
                    </a:solidFill>
                    <a:latin typeface="+mj-ea"/>
                    <a:ea typeface="+mj-ea"/>
                  </a:rPr>
                  <a:t>被</a:t>
                </a:r>
                <a:r>
                  <a:rPr lang="en-US" altLang="zh-CN" sz="1108" dirty="0">
                    <a:solidFill>
                      <a:srgbClr val="11576A"/>
                    </a:solidFill>
                    <a:latin typeface="+mj-ea"/>
                    <a:ea typeface="+mj-ea"/>
                  </a:rPr>
                  <a:t>T</a:t>
                </a:r>
                <a:r>
                  <a:rPr lang="en-US" altLang="zh-CN" sz="1108" baseline="-25000" dirty="0">
                    <a:solidFill>
                      <a:srgbClr val="11576A"/>
                    </a:solidFill>
                    <a:latin typeface="+mj-ea"/>
                    <a:ea typeface="+mj-ea"/>
                  </a:rPr>
                  <a:t>1</a:t>
                </a:r>
                <a:r>
                  <a:rPr lang="zh-CN" altLang="en-US" sz="1108" dirty="0">
                    <a:solidFill>
                      <a:srgbClr val="11576A"/>
                    </a:solidFill>
                    <a:latin typeface="+mj-ea"/>
                  </a:rPr>
                  <a:t>抢先</a:t>
                </a:r>
                <a:endParaRPr lang="zh-CN" altLang="en-US" sz="1108" baseline="-25000" dirty="0">
                  <a:solidFill>
                    <a:srgbClr val="11576A"/>
                  </a:solidFill>
                  <a:latin typeface="+mj-ea"/>
                  <a:ea typeface="+mj-ea"/>
                </a:endParaRPr>
              </a:p>
            </p:txBody>
          </p:sp>
          <p:cxnSp>
            <p:nvCxnSpPr>
              <p:cNvPr id="58" name="直接连接符 36">
                <a:extLst>
                  <a:ext uri="{FF2B5EF4-FFF2-40B4-BE49-F238E27FC236}">
                    <a16:creationId xmlns:a16="http://schemas.microsoft.com/office/drawing/2014/main" id="{D167160B-E59B-9443-9892-9B5A66E10A32}"/>
                  </a:ext>
                </a:extLst>
              </p:cNvPr>
              <p:cNvCxnSpPr/>
              <p:nvPr/>
            </p:nvCxnSpPr>
            <p:spPr>
              <a:xfrm flipH="1">
                <a:off x="3366226" y="3601800"/>
                <a:ext cx="119213" cy="206483"/>
              </a:xfrm>
              <a:prstGeom prst="line">
                <a:avLst/>
              </a:pr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BE4D6E54-12F7-9643-8169-DCF3C3582118}"/>
                  </a:ext>
                </a:extLst>
              </p:cNvPr>
              <p:cNvSpPr/>
              <p:nvPr/>
            </p:nvSpPr>
            <p:spPr>
              <a:xfrm>
                <a:off x="3132037" y="3835830"/>
                <a:ext cx="216000" cy="216024"/>
              </a:xfrm>
              <a:prstGeom prst="rect">
                <a:avLst/>
              </a:prstGeom>
              <a:solidFill>
                <a:srgbClr val="FFC000"/>
              </a:soli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grpSp>
        <p:cxnSp>
          <p:nvCxnSpPr>
            <p:cNvPr id="56" name="直接连接符 56">
              <a:extLst>
                <a:ext uri="{FF2B5EF4-FFF2-40B4-BE49-F238E27FC236}">
                  <a16:creationId xmlns:a16="http://schemas.microsoft.com/office/drawing/2014/main" id="{8280D8D0-70DC-0A4A-8A39-AD65FB9DD636}"/>
                </a:ext>
              </a:extLst>
            </p:cNvPr>
            <p:cNvCxnSpPr/>
            <p:nvPr/>
          </p:nvCxnSpPr>
          <p:spPr>
            <a:xfrm>
              <a:off x="3348879" y="4047662"/>
              <a:ext cx="0" cy="108000"/>
            </a:xfrm>
            <a:prstGeom prst="line">
              <a:avLst/>
            </a:prstGeom>
            <a:ln w="28575">
              <a:solidFill>
                <a:srgbClr val="11576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0" name="组合 59">
            <a:extLst>
              <a:ext uri="{FF2B5EF4-FFF2-40B4-BE49-F238E27FC236}">
                <a16:creationId xmlns:a16="http://schemas.microsoft.com/office/drawing/2014/main" id="{06273A48-790B-AD4B-97FA-7E68D0088276}"/>
              </a:ext>
            </a:extLst>
          </p:cNvPr>
          <p:cNvGrpSpPr/>
          <p:nvPr/>
        </p:nvGrpSpPr>
        <p:grpSpPr>
          <a:xfrm>
            <a:off x="2681207" y="5069128"/>
            <a:ext cx="996995" cy="885870"/>
            <a:chOff x="2218285" y="3416131"/>
            <a:chExt cx="1080078" cy="959693"/>
          </a:xfrm>
        </p:grpSpPr>
        <p:sp>
          <p:nvSpPr>
            <p:cNvPr id="61" name="TextBox 39">
              <a:extLst>
                <a:ext uri="{FF2B5EF4-FFF2-40B4-BE49-F238E27FC236}">
                  <a16:creationId xmlns:a16="http://schemas.microsoft.com/office/drawing/2014/main" id="{5120DBFC-61C0-D946-AE9E-390BE8C2798D}"/>
                </a:ext>
              </a:extLst>
            </p:cNvPr>
            <p:cNvSpPr txBox="1"/>
            <p:nvPr/>
          </p:nvSpPr>
          <p:spPr>
            <a:xfrm>
              <a:off x="2427093" y="4091092"/>
              <a:ext cx="330300" cy="284732"/>
            </a:xfrm>
            <a:prstGeom prst="rect">
              <a:avLst/>
            </a:prstGeom>
            <a:noFill/>
          </p:spPr>
          <p:txBody>
            <a:bodyPr wrap="none" rtlCol="0">
              <a:spAutoFit/>
            </a:bodyPr>
            <a:lstStyle/>
            <a:p>
              <a:r>
                <a:rPr lang="en-US" altLang="zh-CN" sz="1108" dirty="0">
                  <a:solidFill>
                    <a:srgbClr val="11576A"/>
                  </a:solidFill>
                  <a:latin typeface="+mj-ea"/>
                  <a:ea typeface="+mj-ea"/>
                </a:rPr>
                <a:t>t</a:t>
              </a:r>
              <a:r>
                <a:rPr lang="en-US" altLang="zh-CN" sz="1108" baseline="-25000" dirty="0">
                  <a:solidFill>
                    <a:srgbClr val="11576A"/>
                  </a:solidFill>
                  <a:latin typeface="+mj-ea"/>
                  <a:ea typeface="+mj-ea"/>
                </a:rPr>
                <a:t>1</a:t>
              </a:r>
              <a:endParaRPr lang="zh-CN" altLang="en-US" sz="1108" baseline="-25000" dirty="0">
                <a:solidFill>
                  <a:srgbClr val="11576A"/>
                </a:solidFill>
                <a:latin typeface="+mj-ea"/>
                <a:ea typeface="+mj-ea"/>
              </a:endParaRPr>
            </a:p>
          </p:txBody>
        </p:sp>
        <p:sp>
          <p:nvSpPr>
            <p:cNvPr id="62" name="TextBox 40">
              <a:extLst>
                <a:ext uri="{FF2B5EF4-FFF2-40B4-BE49-F238E27FC236}">
                  <a16:creationId xmlns:a16="http://schemas.microsoft.com/office/drawing/2014/main" id="{E666AB74-4396-2740-9ADE-CCB5050A7680}"/>
                </a:ext>
              </a:extLst>
            </p:cNvPr>
            <p:cNvSpPr txBox="1"/>
            <p:nvPr/>
          </p:nvSpPr>
          <p:spPr>
            <a:xfrm>
              <a:off x="2960833" y="4091092"/>
              <a:ext cx="330300" cy="284732"/>
            </a:xfrm>
            <a:prstGeom prst="rect">
              <a:avLst/>
            </a:prstGeom>
            <a:noFill/>
          </p:spPr>
          <p:txBody>
            <a:bodyPr wrap="none" rtlCol="0">
              <a:spAutoFit/>
            </a:bodyPr>
            <a:lstStyle/>
            <a:p>
              <a:r>
                <a:rPr lang="en-US" altLang="zh-CN" sz="1108" dirty="0">
                  <a:solidFill>
                    <a:srgbClr val="11576A"/>
                  </a:solidFill>
                  <a:latin typeface="+mj-ea"/>
                  <a:ea typeface="+mj-ea"/>
                </a:rPr>
                <a:t>t</a:t>
              </a:r>
              <a:r>
                <a:rPr lang="en-US" altLang="zh-CN" sz="1108" baseline="-25000" dirty="0">
                  <a:solidFill>
                    <a:srgbClr val="11576A"/>
                  </a:solidFill>
                  <a:latin typeface="+mj-ea"/>
                  <a:ea typeface="+mj-ea"/>
                </a:rPr>
                <a:t>2</a:t>
              </a:r>
              <a:endParaRPr lang="zh-CN" altLang="en-US" sz="1108" baseline="-25000" dirty="0">
                <a:solidFill>
                  <a:srgbClr val="11576A"/>
                </a:solidFill>
                <a:latin typeface="+mj-ea"/>
                <a:ea typeface="+mj-ea"/>
              </a:endParaRPr>
            </a:p>
          </p:txBody>
        </p:sp>
        <p:grpSp>
          <p:nvGrpSpPr>
            <p:cNvPr id="63" name="组合 62">
              <a:extLst>
                <a:ext uri="{FF2B5EF4-FFF2-40B4-BE49-F238E27FC236}">
                  <a16:creationId xmlns:a16="http://schemas.microsoft.com/office/drawing/2014/main" id="{04C8BACF-53A8-9A4B-8E32-BA226347899E}"/>
                </a:ext>
              </a:extLst>
            </p:cNvPr>
            <p:cNvGrpSpPr/>
            <p:nvPr/>
          </p:nvGrpSpPr>
          <p:grpSpPr>
            <a:xfrm>
              <a:off x="2218285" y="3416131"/>
              <a:ext cx="1080078" cy="627339"/>
              <a:chOff x="2218285" y="3416131"/>
              <a:chExt cx="1080078" cy="627339"/>
            </a:xfrm>
          </p:grpSpPr>
          <p:sp>
            <p:nvSpPr>
              <p:cNvPr id="66" name="TextBox 32">
                <a:extLst>
                  <a:ext uri="{FF2B5EF4-FFF2-40B4-BE49-F238E27FC236}">
                    <a16:creationId xmlns:a16="http://schemas.microsoft.com/office/drawing/2014/main" id="{1013FBF8-016C-F142-9914-2BB496219931}"/>
                  </a:ext>
                </a:extLst>
              </p:cNvPr>
              <p:cNvSpPr txBox="1"/>
              <p:nvPr/>
            </p:nvSpPr>
            <p:spPr>
              <a:xfrm>
                <a:off x="2218285" y="3416131"/>
                <a:ext cx="1080078" cy="284731"/>
              </a:xfrm>
              <a:prstGeom prst="rect">
                <a:avLst/>
              </a:prstGeom>
              <a:noFill/>
            </p:spPr>
            <p:txBody>
              <a:bodyPr wrap="square" rtlCol="0">
                <a:spAutoFit/>
              </a:bodyPr>
              <a:lstStyle/>
              <a:p>
                <a:r>
                  <a:rPr lang="en-US" altLang="zh-CN" sz="1108" dirty="0">
                    <a:solidFill>
                      <a:srgbClr val="11576A"/>
                    </a:solidFill>
                    <a:latin typeface="+mj-ea"/>
                  </a:rPr>
                  <a:t>T</a:t>
                </a:r>
                <a:r>
                  <a:rPr lang="en-US" altLang="zh-CN" sz="1108" baseline="-25000" dirty="0">
                    <a:solidFill>
                      <a:srgbClr val="11576A"/>
                    </a:solidFill>
                    <a:latin typeface="+mj-ea"/>
                  </a:rPr>
                  <a:t>3</a:t>
                </a:r>
                <a:r>
                  <a:rPr lang="zh-CN" altLang="en-US" sz="1108" dirty="0">
                    <a:solidFill>
                      <a:srgbClr val="11576A"/>
                    </a:solidFill>
                    <a:latin typeface="+mj-ea"/>
                    <a:ea typeface="+mj-ea"/>
                  </a:rPr>
                  <a:t>占用资源</a:t>
                </a:r>
                <a:r>
                  <a:rPr lang="en-US" altLang="zh-CN" sz="1108" dirty="0">
                    <a:solidFill>
                      <a:srgbClr val="11576A"/>
                    </a:solidFill>
                    <a:latin typeface="+mj-ea"/>
                    <a:ea typeface="+mj-ea"/>
                  </a:rPr>
                  <a:t>s</a:t>
                </a:r>
                <a:endParaRPr lang="zh-CN" altLang="en-US" sz="1108" baseline="-25000" dirty="0">
                  <a:solidFill>
                    <a:srgbClr val="11576A"/>
                  </a:solidFill>
                  <a:latin typeface="+mj-ea"/>
                  <a:ea typeface="+mj-ea"/>
                </a:endParaRPr>
              </a:p>
            </p:txBody>
          </p:sp>
          <p:cxnSp>
            <p:nvCxnSpPr>
              <p:cNvPr id="67" name="直接连接符 35">
                <a:extLst>
                  <a:ext uri="{FF2B5EF4-FFF2-40B4-BE49-F238E27FC236}">
                    <a16:creationId xmlns:a16="http://schemas.microsoft.com/office/drawing/2014/main" id="{FAB9FB9B-0B01-A045-ABD1-8AD606792EBC}"/>
                  </a:ext>
                </a:extLst>
              </p:cNvPr>
              <p:cNvCxnSpPr/>
              <p:nvPr/>
            </p:nvCxnSpPr>
            <p:spPr>
              <a:xfrm>
                <a:off x="2992671" y="3662876"/>
                <a:ext cx="144947" cy="144947"/>
              </a:xfrm>
              <a:prstGeom prst="line">
                <a:avLst/>
              </a:pr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4886A258-F932-1E46-A2E0-977B286B9561}"/>
                  </a:ext>
                </a:extLst>
              </p:cNvPr>
              <p:cNvSpPr/>
              <p:nvPr/>
            </p:nvSpPr>
            <p:spPr>
              <a:xfrm>
                <a:off x="2590132" y="3831637"/>
                <a:ext cx="547486" cy="211833"/>
              </a:xfrm>
              <a:prstGeom prst="rect">
                <a:avLst/>
              </a:prstGeom>
              <a:solidFill>
                <a:srgbClr val="0093DD"/>
              </a:soli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grpSp>
        <p:cxnSp>
          <p:nvCxnSpPr>
            <p:cNvPr id="64" name="直接连接符 57">
              <a:extLst>
                <a:ext uri="{FF2B5EF4-FFF2-40B4-BE49-F238E27FC236}">
                  <a16:creationId xmlns:a16="http://schemas.microsoft.com/office/drawing/2014/main" id="{18F4D5E7-0F3F-CE40-95D0-99CF7C6950F3}"/>
                </a:ext>
              </a:extLst>
            </p:cNvPr>
            <p:cNvCxnSpPr/>
            <p:nvPr/>
          </p:nvCxnSpPr>
          <p:spPr>
            <a:xfrm>
              <a:off x="3132855" y="4047662"/>
              <a:ext cx="0" cy="108000"/>
            </a:xfrm>
            <a:prstGeom prst="line">
              <a:avLst/>
            </a:prstGeom>
            <a:ln w="28575">
              <a:solidFill>
                <a:srgbClr val="11576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58">
              <a:extLst>
                <a:ext uri="{FF2B5EF4-FFF2-40B4-BE49-F238E27FC236}">
                  <a16:creationId xmlns:a16="http://schemas.microsoft.com/office/drawing/2014/main" id="{62022AC1-02EF-3240-A7C6-1A5BC060E9A4}"/>
                </a:ext>
              </a:extLst>
            </p:cNvPr>
            <p:cNvCxnSpPr/>
            <p:nvPr/>
          </p:nvCxnSpPr>
          <p:spPr>
            <a:xfrm>
              <a:off x="2590132" y="4047662"/>
              <a:ext cx="0" cy="108000"/>
            </a:xfrm>
            <a:prstGeom prst="line">
              <a:avLst/>
            </a:prstGeom>
            <a:ln w="28575">
              <a:solidFill>
                <a:srgbClr val="11576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6B57FA92-F605-9D43-846F-8DA2650456B8}"/>
              </a:ext>
            </a:extLst>
          </p:cNvPr>
          <p:cNvGrpSpPr/>
          <p:nvPr/>
        </p:nvGrpSpPr>
        <p:grpSpPr>
          <a:xfrm>
            <a:off x="2520712" y="4328953"/>
            <a:ext cx="3978887" cy="1965288"/>
            <a:chOff x="2044415" y="2614275"/>
            <a:chExt cx="4310461" cy="2129063"/>
          </a:xfrm>
        </p:grpSpPr>
        <p:sp>
          <p:nvSpPr>
            <p:cNvPr id="70" name="TextBox 30">
              <a:extLst>
                <a:ext uri="{FF2B5EF4-FFF2-40B4-BE49-F238E27FC236}">
                  <a16:creationId xmlns:a16="http://schemas.microsoft.com/office/drawing/2014/main" id="{07C4AC4C-4E53-F14E-9F96-0D0447A7A6BB}"/>
                </a:ext>
              </a:extLst>
            </p:cNvPr>
            <p:cNvSpPr txBox="1"/>
            <p:nvPr/>
          </p:nvSpPr>
          <p:spPr>
            <a:xfrm>
              <a:off x="2044415" y="2614275"/>
              <a:ext cx="330300" cy="284731"/>
            </a:xfrm>
            <a:prstGeom prst="rect">
              <a:avLst/>
            </a:prstGeom>
            <a:noFill/>
          </p:spPr>
          <p:txBody>
            <a:bodyPr wrap="none" rtlCol="0">
              <a:spAutoFit/>
            </a:bodyPr>
            <a:lstStyle/>
            <a:p>
              <a:r>
                <a:rPr lang="en-US" altLang="zh-CN" sz="1108" dirty="0">
                  <a:solidFill>
                    <a:srgbClr val="11576A"/>
                  </a:solidFill>
                  <a:latin typeface="+mj-ea"/>
                  <a:ea typeface="+mj-ea"/>
                </a:rPr>
                <a:t>T</a:t>
              </a:r>
              <a:r>
                <a:rPr lang="en-US" altLang="zh-CN" sz="1108" baseline="-25000" dirty="0">
                  <a:solidFill>
                    <a:srgbClr val="11576A"/>
                  </a:solidFill>
                  <a:latin typeface="+mj-ea"/>
                  <a:ea typeface="+mj-ea"/>
                </a:rPr>
                <a:t>1</a:t>
              </a:r>
              <a:endParaRPr lang="zh-CN" altLang="en-US" sz="1108" baseline="-25000" dirty="0">
                <a:solidFill>
                  <a:srgbClr val="11576A"/>
                </a:solidFill>
                <a:latin typeface="+mj-ea"/>
                <a:ea typeface="+mj-ea"/>
              </a:endParaRPr>
            </a:p>
          </p:txBody>
        </p:sp>
        <p:sp>
          <p:nvSpPr>
            <p:cNvPr id="71" name="TextBox 31">
              <a:extLst>
                <a:ext uri="{FF2B5EF4-FFF2-40B4-BE49-F238E27FC236}">
                  <a16:creationId xmlns:a16="http://schemas.microsoft.com/office/drawing/2014/main" id="{73B6B854-9A9E-B14B-BDF1-486FE64AA60F}"/>
                </a:ext>
              </a:extLst>
            </p:cNvPr>
            <p:cNvSpPr txBox="1"/>
            <p:nvPr/>
          </p:nvSpPr>
          <p:spPr>
            <a:xfrm>
              <a:off x="2044977" y="3016967"/>
              <a:ext cx="330300" cy="284731"/>
            </a:xfrm>
            <a:prstGeom prst="rect">
              <a:avLst/>
            </a:prstGeom>
            <a:noFill/>
          </p:spPr>
          <p:txBody>
            <a:bodyPr wrap="none" rtlCol="0">
              <a:spAutoFit/>
            </a:bodyPr>
            <a:lstStyle/>
            <a:p>
              <a:r>
                <a:rPr lang="en-US" altLang="zh-CN" sz="1108" dirty="0">
                  <a:solidFill>
                    <a:srgbClr val="11576A"/>
                  </a:solidFill>
                  <a:latin typeface="+mj-ea"/>
                  <a:ea typeface="+mj-ea"/>
                </a:rPr>
                <a:t>T</a:t>
              </a:r>
              <a:r>
                <a:rPr lang="en-US" altLang="zh-CN" sz="1108" baseline="-25000" dirty="0">
                  <a:solidFill>
                    <a:srgbClr val="11576A"/>
                  </a:solidFill>
                  <a:latin typeface="+mj-ea"/>
                  <a:ea typeface="+mj-ea"/>
                </a:rPr>
                <a:t>2</a:t>
              </a:r>
              <a:endParaRPr lang="zh-CN" altLang="en-US" sz="1108" baseline="-25000" dirty="0">
                <a:solidFill>
                  <a:srgbClr val="11576A"/>
                </a:solidFill>
                <a:latin typeface="+mj-ea"/>
                <a:ea typeface="+mj-ea"/>
              </a:endParaRPr>
            </a:p>
          </p:txBody>
        </p:sp>
        <p:grpSp>
          <p:nvGrpSpPr>
            <p:cNvPr id="72" name="组合 71">
              <a:extLst>
                <a:ext uri="{FF2B5EF4-FFF2-40B4-BE49-F238E27FC236}">
                  <a16:creationId xmlns:a16="http://schemas.microsoft.com/office/drawing/2014/main" id="{80B9EC5A-2244-2843-B1C3-3EEEECDF6D57}"/>
                </a:ext>
              </a:extLst>
            </p:cNvPr>
            <p:cNvGrpSpPr/>
            <p:nvPr/>
          </p:nvGrpSpPr>
          <p:grpSpPr>
            <a:xfrm>
              <a:off x="2044978" y="2782102"/>
              <a:ext cx="4309898" cy="1961236"/>
              <a:chOff x="2044978" y="2782102"/>
              <a:chExt cx="4309898" cy="1961236"/>
            </a:xfrm>
          </p:grpSpPr>
          <p:grpSp>
            <p:nvGrpSpPr>
              <p:cNvPr id="73" name="组合 72">
                <a:extLst>
                  <a:ext uri="{FF2B5EF4-FFF2-40B4-BE49-F238E27FC236}">
                    <a16:creationId xmlns:a16="http://schemas.microsoft.com/office/drawing/2014/main" id="{63D906C3-BB48-6841-9A60-D91953D67FDC}"/>
                  </a:ext>
                </a:extLst>
              </p:cNvPr>
              <p:cNvGrpSpPr/>
              <p:nvPr/>
            </p:nvGrpSpPr>
            <p:grpSpPr>
              <a:xfrm>
                <a:off x="2044978" y="2782102"/>
                <a:ext cx="4309898" cy="1381897"/>
                <a:chOff x="2044978" y="2782102"/>
                <a:chExt cx="4309898" cy="1381897"/>
              </a:xfrm>
            </p:grpSpPr>
            <p:cxnSp>
              <p:nvCxnSpPr>
                <p:cNvPr id="78" name="直接连接符 14">
                  <a:extLst>
                    <a:ext uri="{FF2B5EF4-FFF2-40B4-BE49-F238E27FC236}">
                      <a16:creationId xmlns:a16="http://schemas.microsoft.com/office/drawing/2014/main" id="{CC99BA8E-53B3-FB4D-9638-68C0638EC56F}"/>
                    </a:ext>
                  </a:extLst>
                </p:cNvPr>
                <p:cNvCxnSpPr/>
                <p:nvPr/>
              </p:nvCxnSpPr>
              <p:spPr>
                <a:xfrm>
                  <a:off x="2415636" y="2782102"/>
                  <a:ext cx="3924000"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79" name="直接连接符 15">
                  <a:extLst>
                    <a:ext uri="{FF2B5EF4-FFF2-40B4-BE49-F238E27FC236}">
                      <a16:creationId xmlns:a16="http://schemas.microsoft.com/office/drawing/2014/main" id="{8F083426-F21E-9E4F-8CF6-6D8EFDEDCB24}"/>
                    </a:ext>
                  </a:extLst>
                </p:cNvPr>
                <p:cNvCxnSpPr/>
                <p:nvPr/>
              </p:nvCxnSpPr>
              <p:spPr>
                <a:xfrm>
                  <a:off x="2430876" y="3184794"/>
                  <a:ext cx="3924000"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sp>
              <p:nvSpPr>
                <p:cNvPr id="80" name="TextBox 38">
                  <a:extLst>
                    <a:ext uri="{FF2B5EF4-FFF2-40B4-BE49-F238E27FC236}">
                      <a16:creationId xmlns:a16="http://schemas.microsoft.com/office/drawing/2014/main" id="{CC8A77DA-AFB5-1944-95AF-C7ADC7EB88A8}"/>
                    </a:ext>
                  </a:extLst>
                </p:cNvPr>
                <p:cNvSpPr txBox="1"/>
                <p:nvPr/>
              </p:nvSpPr>
              <p:spPr>
                <a:xfrm>
                  <a:off x="2044978" y="3879268"/>
                  <a:ext cx="330300" cy="284731"/>
                </a:xfrm>
                <a:prstGeom prst="rect">
                  <a:avLst/>
                </a:prstGeom>
                <a:noFill/>
              </p:spPr>
              <p:txBody>
                <a:bodyPr wrap="none" rtlCol="0">
                  <a:spAutoFit/>
                </a:bodyPr>
                <a:lstStyle/>
                <a:p>
                  <a:r>
                    <a:rPr lang="en-US" altLang="zh-CN" sz="1108" dirty="0">
                      <a:solidFill>
                        <a:srgbClr val="11576A"/>
                      </a:solidFill>
                      <a:latin typeface="+mj-ea"/>
                      <a:ea typeface="+mj-ea"/>
                    </a:rPr>
                    <a:t>T</a:t>
                  </a:r>
                  <a:r>
                    <a:rPr lang="en-US" altLang="zh-CN" sz="1108" baseline="-25000" dirty="0">
                      <a:solidFill>
                        <a:srgbClr val="11576A"/>
                      </a:solidFill>
                      <a:latin typeface="+mj-ea"/>
                      <a:ea typeface="+mj-ea"/>
                    </a:rPr>
                    <a:t>3</a:t>
                  </a:r>
                  <a:endParaRPr lang="zh-CN" altLang="en-US" sz="1108" baseline="-25000" dirty="0">
                    <a:solidFill>
                      <a:srgbClr val="11576A"/>
                    </a:solidFill>
                    <a:latin typeface="+mj-ea"/>
                    <a:ea typeface="+mj-ea"/>
                  </a:endParaRPr>
                </a:p>
              </p:txBody>
            </p:sp>
            <p:cxnSp>
              <p:nvCxnSpPr>
                <p:cNvPr id="81" name="直接连接符 49">
                  <a:extLst>
                    <a:ext uri="{FF2B5EF4-FFF2-40B4-BE49-F238E27FC236}">
                      <a16:creationId xmlns:a16="http://schemas.microsoft.com/office/drawing/2014/main" id="{17F0734E-AEC1-5C47-9B93-8A75EF90DD07}"/>
                    </a:ext>
                  </a:extLst>
                </p:cNvPr>
                <p:cNvCxnSpPr/>
                <p:nvPr/>
              </p:nvCxnSpPr>
              <p:spPr>
                <a:xfrm>
                  <a:off x="2430876" y="4047662"/>
                  <a:ext cx="3924000"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74" name="矩形 73">
                <a:extLst>
                  <a:ext uri="{FF2B5EF4-FFF2-40B4-BE49-F238E27FC236}">
                    <a16:creationId xmlns:a16="http://schemas.microsoft.com/office/drawing/2014/main" id="{7775DB10-FFF9-AB4F-93BB-A9744388C2DD}"/>
                  </a:ext>
                </a:extLst>
              </p:cNvPr>
              <p:cNvSpPr/>
              <p:nvPr/>
            </p:nvSpPr>
            <p:spPr>
              <a:xfrm>
                <a:off x="4159432" y="4542876"/>
                <a:ext cx="158892" cy="158910"/>
              </a:xfrm>
              <a:prstGeom prst="rect">
                <a:avLst/>
              </a:prstGeom>
              <a:solidFill>
                <a:srgbClr val="FFC000"/>
              </a:soli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75" name="矩形 74">
                <a:extLst>
                  <a:ext uri="{FF2B5EF4-FFF2-40B4-BE49-F238E27FC236}">
                    <a16:creationId xmlns:a16="http://schemas.microsoft.com/office/drawing/2014/main" id="{C164A7A2-D5AB-2943-ACD4-F4A8BA2E221E}"/>
                  </a:ext>
                </a:extLst>
              </p:cNvPr>
              <p:cNvSpPr/>
              <p:nvPr/>
            </p:nvSpPr>
            <p:spPr>
              <a:xfrm>
                <a:off x="2484196" y="4542876"/>
                <a:ext cx="158892" cy="158910"/>
              </a:xfrm>
              <a:prstGeom prst="rect">
                <a:avLst/>
              </a:prstGeom>
              <a:solidFill>
                <a:srgbClr val="0093DD"/>
              </a:soli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76" name="TextBox 62">
                <a:extLst>
                  <a:ext uri="{FF2B5EF4-FFF2-40B4-BE49-F238E27FC236}">
                    <a16:creationId xmlns:a16="http://schemas.microsoft.com/office/drawing/2014/main" id="{991B4CE6-74E9-B640-B246-6DE093387115}"/>
                  </a:ext>
                </a:extLst>
              </p:cNvPr>
              <p:cNvSpPr txBox="1"/>
              <p:nvPr/>
            </p:nvSpPr>
            <p:spPr>
              <a:xfrm>
                <a:off x="2635945" y="4484615"/>
                <a:ext cx="714085" cy="253890"/>
              </a:xfrm>
              <a:prstGeom prst="rect">
                <a:avLst/>
              </a:prstGeom>
              <a:noFill/>
            </p:spPr>
            <p:txBody>
              <a:bodyPr wrap="none" rtlCol="0">
                <a:spAutoFit/>
              </a:bodyPr>
              <a:lstStyle/>
              <a:p>
                <a:r>
                  <a:rPr lang="zh-CN" altLang="en-US" sz="923" dirty="0">
                    <a:solidFill>
                      <a:srgbClr val="11576A"/>
                    </a:solidFill>
                    <a:latin typeface="+mj-ea"/>
                    <a:ea typeface="+mj-ea"/>
                  </a:rPr>
                  <a:t>正常执行</a:t>
                </a:r>
              </a:p>
            </p:txBody>
          </p:sp>
          <p:sp>
            <p:nvSpPr>
              <p:cNvPr id="77" name="TextBox 63">
                <a:extLst>
                  <a:ext uri="{FF2B5EF4-FFF2-40B4-BE49-F238E27FC236}">
                    <a16:creationId xmlns:a16="http://schemas.microsoft.com/office/drawing/2014/main" id="{2275BC5C-1B39-A54D-A74E-EBAC2917AF4E}"/>
                  </a:ext>
                </a:extLst>
              </p:cNvPr>
              <p:cNvSpPr txBox="1"/>
              <p:nvPr/>
            </p:nvSpPr>
            <p:spPr>
              <a:xfrm>
                <a:off x="4307839" y="4489448"/>
                <a:ext cx="971100" cy="253890"/>
              </a:xfrm>
              <a:prstGeom prst="rect">
                <a:avLst/>
              </a:prstGeom>
              <a:noFill/>
            </p:spPr>
            <p:txBody>
              <a:bodyPr wrap="none" rtlCol="0">
                <a:spAutoFit/>
              </a:bodyPr>
              <a:lstStyle/>
              <a:p>
                <a:r>
                  <a:rPr lang="zh-CN" altLang="en-US" sz="923" dirty="0">
                    <a:solidFill>
                      <a:srgbClr val="11576A"/>
                    </a:solidFill>
                    <a:latin typeface="+mj-ea"/>
                    <a:ea typeface="+mj-ea"/>
                  </a:rPr>
                  <a:t>在临界区执行</a:t>
                </a:r>
              </a:p>
            </p:txBody>
          </p:sp>
        </p:grpSp>
      </p:grpSp>
    </p:spTree>
    <p:extLst>
      <p:ext uri="{BB962C8B-B14F-4D97-AF65-F5344CB8AC3E}">
        <p14:creationId xmlns:p14="http://schemas.microsoft.com/office/powerpoint/2010/main" val="21677723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ipe(left)">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315A7C4-4A9F-1B4A-A84D-644D4BB2FE35}"/>
              </a:ext>
            </a:extLst>
          </p:cNvPr>
          <p:cNvSpPr>
            <a:spLocks noGrp="1"/>
          </p:cNvSpPr>
          <p:nvPr>
            <p:ph idx="1"/>
          </p:nvPr>
        </p:nvSpPr>
        <p:spPr/>
        <p:txBody>
          <a:bodyPr/>
          <a:lstStyle/>
          <a:p>
            <a:r>
              <a:rPr lang="zh-CN" altLang="en-US" dirty="0"/>
              <a:t>占用资源进程的优先级和所有可能申请该资源的进程的最高优先级相同</a:t>
            </a:r>
          </a:p>
          <a:p>
            <a:pPr lvl="1"/>
            <a:r>
              <a:rPr lang="zh-CN" altLang="en-US" dirty="0"/>
              <a:t>不管是否发生等待</a:t>
            </a:r>
            <a:r>
              <a:rPr lang="en-US" altLang="zh-CN" dirty="0"/>
              <a:t>,</a:t>
            </a:r>
            <a:r>
              <a:rPr lang="zh-CN" altLang="en-US" dirty="0"/>
              <a:t>都提升占用资源进程的优先级</a:t>
            </a:r>
            <a:endParaRPr kumimoji="0" lang="zh-CN" altLang="en-US" sz="2215" kern="1200" dirty="0">
              <a:solidFill>
                <a:srgbClr val="11576A"/>
              </a:solidFill>
              <a:latin typeface="微软雅黑" pitchFamily="34" charset="-122"/>
              <a:ea typeface="微软雅黑" pitchFamily="34" charset="-122"/>
            </a:endParaRPr>
          </a:p>
          <a:p>
            <a:pPr lvl="1"/>
            <a:r>
              <a:rPr lang="zh-CN" altLang="en-US" dirty="0"/>
              <a:t>优先级高于系统中所有被锁定的资源的优先级上限，任务执行临界区时就不会被阻塞</a:t>
            </a:r>
            <a:endParaRPr kumimoji="0" lang="zh-CN" altLang="en-US" sz="2215" kern="1200" dirty="0">
              <a:solidFill>
                <a:srgbClr val="11576A"/>
              </a:solidFill>
              <a:latin typeface="微软雅黑" pitchFamily="34" charset="-122"/>
              <a:ea typeface="微软雅黑" pitchFamily="34" charset="-122"/>
            </a:endParaRPr>
          </a:p>
          <a:p>
            <a:endParaRPr kumimoji="1" lang="zh-CN" altLang="en-US" dirty="0"/>
          </a:p>
        </p:txBody>
      </p:sp>
      <p:sp>
        <p:nvSpPr>
          <p:cNvPr id="3" name="标题 2">
            <a:extLst>
              <a:ext uri="{FF2B5EF4-FFF2-40B4-BE49-F238E27FC236}">
                <a16:creationId xmlns:a16="http://schemas.microsoft.com/office/drawing/2014/main" id="{C8442658-D789-CC4E-B96D-BBEBC50CCC0C}"/>
              </a:ext>
            </a:extLst>
          </p:cNvPr>
          <p:cNvSpPr>
            <a:spLocks noGrp="1"/>
          </p:cNvSpPr>
          <p:nvPr>
            <p:ph type="title"/>
          </p:nvPr>
        </p:nvSpPr>
        <p:spPr/>
        <p:txBody>
          <a:bodyPr/>
          <a:lstStyle/>
          <a:p>
            <a:r>
              <a:rPr lang="zh-CN" altLang="en-US" dirty="0"/>
              <a:t>优先级天花板协议（</a:t>
            </a:r>
            <a:r>
              <a:rPr lang="en" altLang="zh-CN" dirty="0"/>
              <a:t>priority ceiling protocol</a:t>
            </a:r>
            <a:r>
              <a:rPr lang="zh-CN" altLang="en" dirty="0"/>
              <a:t>）</a:t>
            </a:r>
          </a:p>
        </p:txBody>
      </p:sp>
    </p:spTree>
    <p:extLst>
      <p:ext uri="{BB962C8B-B14F-4D97-AF65-F5344CB8AC3E}">
        <p14:creationId xmlns:p14="http://schemas.microsoft.com/office/powerpoint/2010/main" val="232644892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A55330C-723E-414B-A800-160B65426BFE}"/>
              </a:ext>
            </a:extLst>
          </p:cNvPr>
          <p:cNvSpPr>
            <a:spLocks noGrp="1"/>
          </p:cNvSpPr>
          <p:nvPr>
            <p:ph idx="1"/>
          </p:nvPr>
        </p:nvSpPr>
        <p:spPr/>
        <p:txBody>
          <a:bodyPr/>
          <a:lstStyle/>
          <a:p>
            <a:r>
              <a:rPr lang="zh-CN" altLang="en-US" dirty="0"/>
              <a:t>硬实时</a:t>
            </a:r>
            <a:r>
              <a:rPr lang="en-US" altLang="zh-CN" dirty="0"/>
              <a:t>:</a:t>
            </a:r>
            <a:r>
              <a:rPr lang="zh-CN" altLang="en-US" dirty="0"/>
              <a:t>必须满足截止完成期限 </a:t>
            </a:r>
          </a:p>
          <a:p>
            <a:r>
              <a:rPr lang="zh-CN" altLang="en-US" dirty="0"/>
              <a:t>进程特性</a:t>
            </a:r>
            <a:r>
              <a:rPr lang="en-US" altLang="zh-CN" dirty="0"/>
              <a:t>:</a:t>
            </a:r>
            <a:r>
              <a:rPr lang="zh-CN" altLang="en-US" dirty="0"/>
              <a:t>周期性需要得到执行</a:t>
            </a:r>
            <a:endParaRPr lang="en-US" altLang="zh-CN" dirty="0"/>
          </a:p>
          <a:p>
            <a:pPr lvl="1"/>
            <a:r>
              <a:rPr lang="zh-CN" altLang="en-US" dirty="0"/>
              <a:t>处理时间</a:t>
            </a:r>
            <a:r>
              <a:rPr lang="en" altLang="zh-CN" dirty="0"/>
              <a:t>t, </a:t>
            </a:r>
            <a:r>
              <a:rPr lang="zh-CN" altLang="en-US" dirty="0"/>
              <a:t>截止完成期限 </a:t>
            </a:r>
            <a:r>
              <a:rPr lang="en" altLang="zh-CN" dirty="0"/>
              <a:t>d, </a:t>
            </a:r>
            <a:r>
              <a:rPr lang="zh-CN" altLang="en-US" dirty="0"/>
              <a:t>周期 </a:t>
            </a:r>
            <a:r>
              <a:rPr lang="en" altLang="zh-CN" dirty="0"/>
              <a:t>p</a:t>
            </a:r>
          </a:p>
          <a:p>
            <a:pPr lvl="1"/>
            <a:r>
              <a:rPr lang="en" altLang="zh-CN" dirty="0"/>
              <a:t>0 ≤ t ≤ d ≤ p</a:t>
            </a:r>
          </a:p>
          <a:p>
            <a:pPr lvl="1"/>
            <a:r>
              <a:rPr lang="zh-CN" altLang="en-US" dirty="0"/>
              <a:t>任务的周期律为</a:t>
            </a:r>
            <a:r>
              <a:rPr lang="en-US" altLang="zh-CN" dirty="0"/>
              <a:t>1/</a:t>
            </a:r>
            <a:r>
              <a:rPr lang="en" altLang="zh-CN" dirty="0"/>
              <a:t>p </a:t>
            </a:r>
          </a:p>
        </p:txBody>
      </p:sp>
      <p:sp>
        <p:nvSpPr>
          <p:cNvPr id="3" name="标题 2">
            <a:extLst>
              <a:ext uri="{FF2B5EF4-FFF2-40B4-BE49-F238E27FC236}">
                <a16:creationId xmlns:a16="http://schemas.microsoft.com/office/drawing/2014/main" id="{B4EA9CE7-D498-0346-A090-51C2D8649082}"/>
              </a:ext>
            </a:extLst>
          </p:cNvPr>
          <p:cNvSpPr>
            <a:spLocks noGrp="1"/>
          </p:cNvSpPr>
          <p:nvPr>
            <p:ph type="title"/>
          </p:nvPr>
        </p:nvSpPr>
        <p:spPr/>
        <p:txBody>
          <a:bodyPr/>
          <a:lstStyle/>
          <a:p>
            <a:r>
              <a:rPr lang="zh-CN" altLang="en-US" dirty="0">
                <a:effectLst/>
              </a:rPr>
              <a:t>硬实时调度 </a:t>
            </a:r>
            <a:endParaRPr kumimoji="1" lang="zh-CN" altLang="en-US" dirty="0"/>
          </a:p>
        </p:txBody>
      </p:sp>
      <p:pic>
        <p:nvPicPr>
          <p:cNvPr id="5" name="图片 4" descr="图片包含 游戏机&#10;&#10;描述已自动生成">
            <a:extLst>
              <a:ext uri="{FF2B5EF4-FFF2-40B4-BE49-F238E27FC236}">
                <a16:creationId xmlns:a16="http://schemas.microsoft.com/office/drawing/2014/main" id="{EAC196FA-1B8D-9340-BA03-7D24BEA09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045" y="3628407"/>
            <a:ext cx="6449911" cy="2259943"/>
          </a:xfrm>
          <a:prstGeom prst="rect">
            <a:avLst/>
          </a:prstGeom>
        </p:spPr>
      </p:pic>
    </p:spTree>
    <p:extLst>
      <p:ext uri="{BB962C8B-B14F-4D97-AF65-F5344CB8AC3E}">
        <p14:creationId xmlns:p14="http://schemas.microsoft.com/office/powerpoint/2010/main" val="73351189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CF6B2C6-4407-7149-8840-64C6EEBCD9A1}"/>
              </a:ext>
            </a:extLst>
          </p:cNvPr>
          <p:cNvSpPr>
            <a:spLocks noGrp="1"/>
          </p:cNvSpPr>
          <p:nvPr>
            <p:ph idx="1"/>
          </p:nvPr>
        </p:nvSpPr>
        <p:spPr/>
        <p:txBody>
          <a:bodyPr/>
          <a:lstStyle/>
          <a:p>
            <a:r>
              <a:rPr lang="zh-CN" altLang="en-US" dirty="0"/>
              <a:t>适用于周期性进程，基于进程周期静态设定优先级</a:t>
            </a:r>
            <a:endParaRPr lang="en-US" altLang="zh-CN" dirty="0"/>
          </a:p>
          <a:p>
            <a:pPr lvl="1"/>
            <a:r>
              <a:rPr lang="zh-CN" altLang="en-US" dirty="0"/>
              <a:t>优先级按照周期倒数进行分配， </a:t>
            </a:r>
          </a:p>
          <a:p>
            <a:pPr lvl="2"/>
            <a:r>
              <a:rPr lang="zh-CN" altLang="en-US" dirty="0"/>
              <a:t>周期越短</a:t>
            </a:r>
            <a:r>
              <a:rPr lang="en-US" altLang="zh-CN" dirty="0"/>
              <a:t>=</a:t>
            </a:r>
            <a:r>
              <a:rPr lang="zh-CN" altLang="en-US" dirty="0"/>
              <a:t>优先级越高</a:t>
            </a:r>
            <a:endParaRPr lang="en-US" altLang="zh-CN" dirty="0"/>
          </a:p>
          <a:p>
            <a:r>
              <a:rPr lang="zh-CN" altLang="en-US" dirty="0"/>
              <a:t>例</a:t>
            </a:r>
            <a:r>
              <a:rPr lang="en-US" altLang="zh-CN" dirty="0"/>
              <a:t>:</a:t>
            </a:r>
            <a:r>
              <a:rPr lang="en" altLang="zh-CN" dirty="0"/>
              <a:t>P1: p=50, t=20 </a:t>
            </a:r>
            <a:r>
              <a:rPr lang="zh-CN" altLang="en-US" dirty="0"/>
              <a:t>      </a:t>
            </a:r>
            <a:r>
              <a:rPr lang="en" altLang="zh-CN" dirty="0"/>
              <a:t>P2:p=100, t=35 </a:t>
            </a:r>
          </a:p>
          <a:p>
            <a:pPr lvl="1"/>
            <a:r>
              <a:rPr lang="en" altLang="zh-CN" dirty="0"/>
              <a:t>P1</a:t>
            </a:r>
            <a:r>
              <a:rPr lang="zh-CN" altLang="en-US" dirty="0"/>
              <a:t>优先</a:t>
            </a:r>
            <a:r>
              <a:rPr lang="en" altLang="zh-CN" dirty="0"/>
              <a:t>P2</a:t>
            </a:r>
          </a:p>
          <a:p>
            <a:pPr lvl="1"/>
            <a:r>
              <a:rPr lang="en" altLang="zh-CN" dirty="0"/>
              <a:t>CPU </a:t>
            </a:r>
            <a:r>
              <a:rPr lang="zh-CN" altLang="en-US" dirty="0"/>
              <a:t>利用率 </a:t>
            </a:r>
            <a:r>
              <a:rPr lang="en" altLang="zh-CN" dirty="0"/>
              <a:t>U = 20/50 + 35/100, </a:t>
            </a:r>
            <a:r>
              <a:rPr lang="zh-CN" altLang="en-US" dirty="0"/>
              <a:t>可以满足 </a:t>
            </a:r>
          </a:p>
          <a:p>
            <a:endParaRPr kumimoji="1" lang="zh-CN" altLang="en-US" dirty="0"/>
          </a:p>
        </p:txBody>
      </p:sp>
      <p:sp>
        <p:nvSpPr>
          <p:cNvPr id="3" name="标题 2">
            <a:extLst>
              <a:ext uri="{FF2B5EF4-FFF2-40B4-BE49-F238E27FC236}">
                <a16:creationId xmlns:a16="http://schemas.microsoft.com/office/drawing/2014/main" id="{AC361379-FDFA-304C-82DE-06FB73E933B5}"/>
              </a:ext>
            </a:extLst>
          </p:cNvPr>
          <p:cNvSpPr>
            <a:spLocks noGrp="1"/>
          </p:cNvSpPr>
          <p:nvPr>
            <p:ph type="title"/>
          </p:nvPr>
        </p:nvSpPr>
        <p:spPr/>
        <p:txBody>
          <a:bodyPr/>
          <a:lstStyle/>
          <a:p>
            <a:r>
              <a:rPr lang="zh-CN" altLang="en-US" dirty="0">
                <a:effectLst/>
              </a:rPr>
              <a:t>单调速率调度</a:t>
            </a:r>
            <a:r>
              <a:rPr lang="en-US" altLang="zh-CN" dirty="0">
                <a:effectLst/>
              </a:rPr>
              <a:t>(</a:t>
            </a:r>
            <a:r>
              <a:rPr lang="en" altLang="zh-CN" dirty="0">
                <a:effectLst/>
              </a:rPr>
              <a:t>Rate Monotonic Scheduling</a:t>
            </a:r>
            <a:r>
              <a:rPr lang="zh-CN" altLang="en" dirty="0">
                <a:effectLst/>
              </a:rPr>
              <a:t>，</a:t>
            </a:r>
            <a:r>
              <a:rPr lang="en" altLang="zh-CN" dirty="0">
                <a:effectLst/>
              </a:rPr>
              <a:t>RMS) </a:t>
            </a:r>
            <a:endParaRPr kumimoji="1" lang="zh-CN" altLang="en-US" dirty="0"/>
          </a:p>
        </p:txBody>
      </p:sp>
      <p:pic>
        <p:nvPicPr>
          <p:cNvPr id="5" name="图片 4" descr="钟表的特写&#10;&#10;描述已自动生成">
            <a:extLst>
              <a:ext uri="{FF2B5EF4-FFF2-40B4-BE49-F238E27FC236}">
                <a16:creationId xmlns:a16="http://schemas.microsoft.com/office/drawing/2014/main" id="{2FFE0F8D-516D-3E49-835C-D3ABB112B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40" y="4157542"/>
            <a:ext cx="7859120" cy="1942504"/>
          </a:xfrm>
          <a:prstGeom prst="rect">
            <a:avLst/>
          </a:prstGeom>
        </p:spPr>
      </p:pic>
    </p:spTree>
    <p:extLst>
      <p:ext uri="{BB962C8B-B14F-4D97-AF65-F5344CB8AC3E}">
        <p14:creationId xmlns:p14="http://schemas.microsoft.com/office/powerpoint/2010/main" val="125154360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E23FE28-B1CA-1346-9025-7197AD81DF13}"/>
              </a:ext>
            </a:extLst>
          </p:cNvPr>
          <p:cNvSpPr>
            <a:spLocks noGrp="1"/>
          </p:cNvSpPr>
          <p:nvPr>
            <p:ph idx="1"/>
          </p:nvPr>
        </p:nvSpPr>
        <p:spPr/>
        <p:txBody>
          <a:bodyPr/>
          <a:lstStyle/>
          <a:p>
            <a:r>
              <a:rPr lang="zh-CN" altLang="en-US" dirty="0"/>
              <a:t>优先级根据截止时间确定 </a:t>
            </a:r>
          </a:p>
          <a:p>
            <a:pPr lvl="1"/>
            <a:r>
              <a:rPr lang="zh-CN" altLang="en-US" dirty="0"/>
              <a:t>越早的截止时间，越高的优先级 </a:t>
            </a:r>
          </a:p>
          <a:p>
            <a:pPr lvl="1"/>
            <a:r>
              <a:rPr lang="zh-CN" altLang="en-US" dirty="0"/>
              <a:t>动态优先级</a:t>
            </a:r>
            <a:r>
              <a:rPr lang="en-US" altLang="zh-CN" dirty="0"/>
              <a:t>:</a:t>
            </a:r>
            <a:r>
              <a:rPr lang="zh-CN" altLang="en-US" dirty="0"/>
              <a:t>进程在不同时刻可以有高低不同的优先级 </a:t>
            </a:r>
          </a:p>
          <a:p>
            <a:pPr lvl="2"/>
            <a:r>
              <a:rPr lang="zh-CN" altLang="en-US" dirty="0"/>
              <a:t>并不需要进程有周期性</a:t>
            </a:r>
            <a:endParaRPr lang="en-US" altLang="zh-CN" dirty="0"/>
          </a:p>
          <a:p>
            <a:pPr lvl="2"/>
            <a:r>
              <a:rPr lang="zh-CN" altLang="en-US" dirty="0"/>
              <a:t>也不需要预先知晓所需要的</a:t>
            </a:r>
            <a:r>
              <a:rPr lang="en" altLang="zh-CN" dirty="0"/>
              <a:t>CPU</a:t>
            </a:r>
            <a:r>
              <a:rPr lang="zh-CN" altLang="en-US" dirty="0"/>
              <a:t>处理时间</a:t>
            </a:r>
            <a:endParaRPr lang="en-US" altLang="zh-CN" dirty="0"/>
          </a:p>
          <a:p>
            <a:pPr lvl="2"/>
            <a:r>
              <a:rPr lang="zh-CN" altLang="en-US" dirty="0"/>
              <a:t>是最优的动态调度算法，但需要知晓截止时间 </a:t>
            </a:r>
          </a:p>
          <a:p>
            <a:endParaRPr kumimoji="1" lang="zh-CN" altLang="en-US" dirty="0"/>
          </a:p>
        </p:txBody>
      </p:sp>
      <p:sp>
        <p:nvSpPr>
          <p:cNvPr id="3" name="标题 2">
            <a:extLst>
              <a:ext uri="{FF2B5EF4-FFF2-40B4-BE49-F238E27FC236}">
                <a16:creationId xmlns:a16="http://schemas.microsoft.com/office/drawing/2014/main" id="{52D6C2E4-C4CE-9841-A828-41B8F6D14964}"/>
              </a:ext>
            </a:extLst>
          </p:cNvPr>
          <p:cNvSpPr>
            <a:spLocks noGrp="1"/>
          </p:cNvSpPr>
          <p:nvPr>
            <p:ph type="title"/>
          </p:nvPr>
        </p:nvSpPr>
        <p:spPr/>
        <p:txBody>
          <a:bodyPr/>
          <a:lstStyle/>
          <a:p>
            <a:r>
              <a:rPr lang="zh-CN" altLang="en-US" dirty="0">
                <a:effectLst/>
              </a:rPr>
              <a:t>最早截止时间优先</a:t>
            </a:r>
            <a:r>
              <a:rPr lang="en-US" altLang="zh-CN" dirty="0">
                <a:effectLst/>
              </a:rPr>
              <a:t>(</a:t>
            </a:r>
            <a:r>
              <a:rPr lang="en" altLang="zh-CN" dirty="0">
                <a:effectLst/>
              </a:rPr>
              <a:t>EDF) </a:t>
            </a:r>
            <a:endParaRPr kumimoji="1" lang="zh-CN" altLang="en-US" dirty="0"/>
          </a:p>
        </p:txBody>
      </p:sp>
    </p:spTree>
    <p:extLst>
      <p:ext uri="{BB962C8B-B14F-4D97-AF65-F5344CB8AC3E}">
        <p14:creationId xmlns:p14="http://schemas.microsoft.com/office/powerpoint/2010/main" val="233511927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手机屏幕截图&#10;&#10;描述已自动生成">
            <a:extLst>
              <a:ext uri="{FF2B5EF4-FFF2-40B4-BE49-F238E27FC236}">
                <a16:creationId xmlns:a16="http://schemas.microsoft.com/office/drawing/2014/main" id="{3E8FE72E-3781-2C41-BA2B-9FB87FAE2B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849" y="1501402"/>
            <a:ext cx="7726303" cy="4519886"/>
          </a:xfrm>
          <a:noFill/>
        </p:spPr>
      </p:pic>
      <p:sp>
        <p:nvSpPr>
          <p:cNvPr id="3" name="标题 2">
            <a:extLst>
              <a:ext uri="{FF2B5EF4-FFF2-40B4-BE49-F238E27FC236}">
                <a16:creationId xmlns:a16="http://schemas.microsoft.com/office/drawing/2014/main" id="{FE765ECC-0160-2241-A576-C33CAA32D9C2}"/>
              </a:ext>
            </a:extLst>
          </p:cNvPr>
          <p:cNvSpPr>
            <a:spLocks noGrp="1"/>
          </p:cNvSpPr>
          <p:nvPr>
            <p:ph type="title"/>
          </p:nvPr>
        </p:nvSpPr>
        <p:spPr>
          <a:xfrm>
            <a:off x="0" y="770244"/>
            <a:ext cx="9144000" cy="514350"/>
          </a:xfrm>
        </p:spPr>
        <p:txBody>
          <a:bodyPr wrap="square" anchor="ctr">
            <a:normAutofit/>
          </a:bodyPr>
          <a:lstStyle/>
          <a:p>
            <a:r>
              <a:rPr kumimoji="1" lang="zh-CN" altLang="en-US" dirty="0"/>
              <a:t>时钟相关的系统调用</a:t>
            </a:r>
          </a:p>
        </p:txBody>
      </p:sp>
    </p:spTree>
    <p:extLst>
      <p:ext uri="{BB962C8B-B14F-4D97-AF65-F5344CB8AC3E}">
        <p14:creationId xmlns:p14="http://schemas.microsoft.com/office/powerpoint/2010/main" val="1778034744"/>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8112F9-D3C9-47AF-BC30-AD215DA14F9D}"/>
              </a:ext>
            </a:extLst>
          </p:cNvPr>
          <p:cNvSpPr>
            <a:spLocks noGrp="1"/>
          </p:cNvSpPr>
          <p:nvPr>
            <p:ph type="title"/>
          </p:nvPr>
        </p:nvSpPr>
        <p:spPr/>
        <p:txBody>
          <a:bodyPr/>
          <a:lstStyle/>
          <a:p>
            <a:endParaRPr lang="zh-CN" altLang="en-US"/>
          </a:p>
        </p:txBody>
      </p:sp>
      <p:sp>
        <p:nvSpPr>
          <p:cNvPr id="4" name="文本框 3">
            <a:extLst>
              <a:ext uri="{FF2B5EF4-FFF2-40B4-BE49-F238E27FC236}">
                <a16:creationId xmlns:a16="http://schemas.microsoft.com/office/drawing/2014/main" id="{C625CE0E-96F9-4D6D-B28E-B39DE074DF8E}"/>
              </a:ext>
            </a:extLst>
          </p:cNvPr>
          <p:cNvSpPr txBox="1"/>
          <p:nvPr/>
        </p:nvSpPr>
        <p:spPr>
          <a:xfrm>
            <a:off x="3303863" y="2917617"/>
            <a:ext cx="2536272" cy="1029834"/>
          </a:xfrm>
          <a:prstGeom prst="rect">
            <a:avLst/>
          </a:prstGeom>
          <a:noFill/>
        </p:spPr>
        <p:txBody>
          <a:bodyPr wrap="none" rtlCol="0">
            <a:spAutoFit/>
          </a:bodyPr>
          <a:lstStyle/>
          <a:p>
            <a:r>
              <a:rPr lang="zh-CN" altLang="en-US" sz="6092" dirty="0">
                <a:solidFill>
                  <a:srgbClr val="333333"/>
                </a:solidFill>
                <a:latin typeface="+mj-ea"/>
                <a:ea typeface="+mj-ea"/>
              </a:rPr>
              <a:t>本节完</a:t>
            </a:r>
          </a:p>
        </p:txBody>
      </p:sp>
    </p:spTree>
    <p:extLst>
      <p:ext uri="{BB962C8B-B14F-4D97-AF65-F5344CB8AC3E}">
        <p14:creationId xmlns:p14="http://schemas.microsoft.com/office/powerpoint/2010/main" val="179794341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t>1.	</a:t>
            </a:r>
            <a:r>
              <a:rPr lang="zh-CN" altLang="en-US" dirty="0"/>
              <a:t>时钟与定时器</a:t>
            </a:r>
            <a:endParaRPr lang="en-US" altLang="zh-CN" dirty="0"/>
          </a:p>
          <a:p>
            <a:pPr>
              <a:lnSpc>
                <a:spcPct val="150000"/>
              </a:lnSpc>
            </a:pPr>
            <a:r>
              <a:rPr lang="en-US" altLang="zh-CN" dirty="0">
                <a:solidFill>
                  <a:srgbClr val="C00000"/>
                </a:solidFill>
              </a:rPr>
              <a:t>2.	</a:t>
            </a:r>
            <a:r>
              <a:rPr lang="zh-CN" altLang="en-US" dirty="0">
                <a:solidFill>
                  <a:srgbClr val="C00000"/>
                </a:solidFill>
              </a:rPr>
              <a:t>抢占管理</a:t>
            </a:r>
            <a:endParaRPr lang="en-US" altLang="zh-CN" dirty="0">
              <a:solidFill>
                <a:srgbClr val="C00000"/>
              </a:solidFill>
            </a:endParaRPr>
          </a:p>
          <a:p>
            <a:pPr>
              <a:lnSpc>
                <a:spcPct val="150000"/>
              </a:lnSpc>
            </a:pPr>
            <a:r>
              <a:rPr lang="en-US" altLang="zh-CN" dirty="0"/>
              <a:t>3.	OS</a:t>
            </a:r>
            <a:r>
              <a:rPr lang="zh-CN" altLang="en-US" dirty="0"/>
              <a:t>调度机制</a:t>
            </a:r>
            <a:endParaRPr lang="en-US" altLang="zh-CN" dirty="0"/>
          </a:p>
          <a:p>
            <a:pPr>
              <a:lnSpc>
                <a:spcPct val="150000"/>
              </a:lnSpc>
            </a:pPr>
            <a:r>
              <a:rPr lang="en-US" altLang="zh-CN" dirty="0"/>
              <a:t>4.	</a:t>
            </a:r>
            <a:r>
              <a:rPr lang="zh-CN" altLang="en-US" dirty="0"/>
              <a:t>经典进程调度算法</a:t>
            </a:r>
            <a:endParaRPr lang="en-US" altLang="zh-CN" dirty="0"/>
          </a:p>
          <a:p>
            <a:pPr>
              <a:lnSpc>
                <a:spcPct val="150000"/>
              </a:lnSpc>
            </a:pPr>
            <a:r>
              <a:rPr lang="en-US" altLang="zh-CN" dirty="0"/>
              <a:t>5.	</a:t>
            </a:r>
            <a:r>
              <a:rPr lang="zh-CN" altLang="en-US" dirty="0"/>
              <a:t>多核与多处理器调度</a:t>
            </a:r>
            <a:endParaRPr lang="en-US" altLang="zh-CN" dirty="0"/>
          </a:p>
          <a:p>
            <a:pPr>
              <a:lnSpc>
                <a:spcPct val="150000"/>
              </a:lnSpc>
            </a:pPr>
            <a:r>
              <a:rPr lang="en-US" altLang="zh-CN" dirty="0"/>
              <a:t>6.	</a:t>
            </a:r>
            <a:r>
              <a:rPr lang="zh-CN" altLang="en-US" dirty="0"/>
              <a:t>实时调度</a:t>
            </a:r>
            <a:endParaRPr lang="en-US" altLang="zh-CN" dirty="0"/>
          </a:p>
        </p:txBody>
      </p:sp>
    </p:spTree>
    <p:extLst>
      <p:ext uri="{BB962C8B-B14F-4D97-AF65-F5344CB8AC3E}">
        <p14:creationId xmlns:p14="http://schemas.microsoft.com/office/powerpoint/2010/main" val="197056792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BEE361F-9D1B-1F42-BB21-141C92C45301}"/>
              </a:ext>
            </a:extLst>
          </p:cNvPr>
          <p:cNvSpPr>
            <a:spLocks noGrp="1"/>
          </p:cNvSpPr>
          <p:nvPr>
            <p:ph idx="1"/>
          </p:nvPr>
        </p:nvSpPr>
        <p:spPr/>
        <p:txBody>
          <a:bodyPr/>
          <a:lstStyle/>
          <a:p>
            <a:r>
              <a:rPr kumimoji="1" lang="en-US" altLang="zh-CN" dirty="0"/>
              <a:t>1</a:t>
            </a:r>
            <a:r>
              <a:rPr kumimoji="1" lang="zh-CN" altLang="en-US" dirty="0"/>
              <a:t>、被更高优先级进程抢占</a:t>
            </a:r>
            <a:endParaRPr kumimoji="1" lang="en-US" altLang="zh-CN" dirty="0"/>
          </a:p>
          <a:p>
            <a:pPr lvl="1"/>
            <a:r>
              <a:rPr lang="zh-CN" altLang="en-US" dirty="0"/>
              <a:t>当新进程进入</a:t>
            </a:r>
            <a:r>
              <a:rPr lang="en-US" altLang="zh-CN" dirty="0"/>
              <a:t>TASK_RUNNING</a:t>
            </a:r>
            <a:r>
              <a:rPr lang="zh-CN" altLang="en-US" dirty="0"/>
              <a:t>状态，内核检查其优先级是否高于当前进程</a:t>
            </a:r>
            <a:endParaRPr lang="en-US" altLang="zh-CN" dirty="0"/>
          </a:p>
          <a:p>
            <a:pPr lvl="1"/>
            <a:r>
              <a:rPr kumimoji="1" lang="zh-CN" altLang="en-US" dirty="0"/>
              <a:t>若新进程优先级更高，则当前进程被抢占，调度器调度新进程执行</a:t>
            </a:r>
            <a:endParaRPr kumimoji="1" lang="en-US" altLang="zh-CN" dirty="0"/>
          </a:p>
          <a:p>
            <a:endParaRPr lang="en-US" altLang="zh-CN" dirty="0"/>
          </a:p>
          <a:p>
            <a:r>
              <a:rPr kumimoji="1" lang="en-US" altLang="zh-CN" dirty="0"/>
              <a:t>2</a:t>
            </a:r>
            <a:r>
              <a:rPr kumimoji="1" lang="zh-CN" altLang="en-US" dirty="0"/>
              <a:t>、时间片耗尽被抢占</a:t>
            </a:r>
            <a:endParaRPr kumimoji="1" lang="en-US" altLang="zh-CN" dirty="0"/>
          </a:p>
          <a:p>
            <a:pPr lvl="1"/>
            <a:r>
              <a:rPr kumimoji="1" lang="zh-CN" altLang="en-US" dirty="0"/>
              <a:t>一个进程的时间片耗尽后，被抢占</a:t>
            </a:r>
          </a:p>
        </p:txBody>
      </p:sp>
      <p:sp>
        <p:nvSpPr>
          <p:cNvPr id="3" name="标题 2">
            <a:extLst>
              <a:ext uri="{FF2B5EF4-FFF2-40B4-BE49-F238E27FC236}">
                <a16:creationId xmlns:a16="http://schemas.microsoft.com/office/drawing/2014/main" id="{A17C55E9-700B-A245-8F99-823F8AF44C65}"/>
              </a:ext>
            </a:extLst>
          </p:cNvPr>
          <p:cNvSpPr>
            <a:spLocks noGrp="1"/>
          </p:cNvSpPr>
          <p:nvPr>
            <p:ph type="title"/>
          </p:nvPr>
        </p:nvSpPr>
        <p:spPr/>
        <p:txBody>
          <a:bodyPr/>
          <a:lstStyle/>
          <a:p>
            <a:r>
              <a:rPr kumimoji="1" lang="zh-CN" altLang="en-US" dirty="0"/>
              <a:t>抢占方式</a:t>
            </a:r>
          </a:p>
        </p:txBody>
      </p:sp>
    </p:spTree>
    <p:extLst>
      <p:ext uri="{BB962C8B-B14F-4D97-AF65-F5344CB8AC3E}">
        <p14:creationId xmlns:p14="http://schemas.microsoft.com/office/powerpoint/2010/main" val="15371151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55DE29-4E91-9040-8E85-DEFB63BBC6A3}"/>
              </a:ext>
            </a:extLst>
          </p:cNvPr>
          <p:cNvSpPr>
            <a:spLocks noGrp="1"/>
          </p:cNvSpPr>
          <p:nvPr>
            <p:ph idx="1"/>
          </p:nvPr>
        </p:nvSpPr>
        <p:spPr/>
        <p:txBody>
          <a:bodyPr/>
          <a:lstStyle/>
          <a:p>
            <a:r>
              <a:rPr kumimoji="1" lang="en-US" altLang="zh-CN" dirty="0"/>
              <a:t>2.6</a:t>
            </a:r>
            <a:r>
              <a:rPr kumimoji="1" lang="zh-CN" altLang="en-US" dirty="0"/>
              <a:t>以前的内核</a:t>
            </a:r>
            <a:endParaRPr kumimoji="1" lang="en-US" altLang="zh-CN" dirty="0"/>
          </a:p>
          <a:p>
            <a:pPr lvl="1"/>
            <a:r>
              <a:rPr lang="zh-CN" altLang="en-US" dirty="0"/>
              <a:t>抢占只能发生在用户态，即进程在内核态时无法被抢占</a:t>
            </a:r>
            <a:endParaRPr kumimoji="1" lang="en-US" altLang="zh-CN" dirty="0"/>
          </a:p>
          <a:p>
            <a:endParaRPr lang="en-US" altLang="zh-CN" dirty="0"/>
          </a:p>
          <a:p>
            <a:r>
              <a:rPr kumimoji="1" lang="en-US" altLang="zh-CN" dirty="0"/>
              <a:t>2.6</a:t>
            </a:r>
            <a:r>
              <a:rPr kumimoji="1" lang="zh-CN" altLang="en-US" dirty="0"/>
              <a:t>及以后内核</a:t>
            </a:r>
            <a:endParaRPr kumimoji="1" lang="en-US" altLang="zh-CN" dirty="0"/>
          </a:p>
          <a:p>
            <a:pPr lvl="1"/>
            <a:r>
              <a:rPr lang="zh-CN" altLang="en-US" dirty="0"/>
              <a:t>进程运行在内核态时也可以被抢占 </a:t>
            </a:r>
          </a:p>
          <a:p>
            <a:pPr lvl="1"/>
            <a:r>
              <a:rPr lang="zh-CN" altLang="en-US" dirty="0"/>
              <a:t>内核态可抢占可以降低用户态进程的分派延时</a:t>
            </a:r>
            <a:r>
              <a:rPr lang="en-US" altLang="zh-CN" dirty="0"/>
              <a:t>(</a:t>
            </a:r>
            <a:r>
              <a:rPr lang="en" altLang="zh-CN" dirty="0"/>
              <a:t>dispatch latency) </a:t>
            </a:r>
          </a:p>
          <a:p>
            <a:pPr lvl="2"/>
            <a:r>
              <a:rPr lang="zh-CN" altLang="en-US" dirty="0"/>
              <a:t>分派延时</a:t>
            </a:r>
            <a:r>
              <a:rPr lang="en-US" altLang="zh-CN" dirty="0"/>
              <a:t>:</a:t>
            </a:r>
            <a:r>
              <a:rPr lang="zh-CN" altLang="en-US" dirty="0"/>
              <a:t>可运行至真正开始运行的延时 </a:t>
            </a:r>
          </a:p>
          <a:p>
            <a:pPr lvl="1"/>
            <a:r>
              <a:rPr lang="en" altLang="zh-CN" dirty="0"/>
              <a:t>Linux</a:t>
            </a:r>
            <a:r>
              <a:rPr lang="zh-CN" altLang="en-US" dirty="0"/>
              <a:t>内核可配置为可抢占</a:t>
            </a:r>
            <a:r>
              <a:rPr lang="en-US" altLang="zh-CN" dirty="0"/>
              <a:t>:</a:t>
            </a:r>
            <a:r>
              <a:rPr lang="en" altLang="zh-CN" dirty="0"/>
              <a:t>CONFIG_PREEMPTIBLE </a:t>
            </a:r>
          </a:p>
          <a:p>
            <a:pPr lvl="1"/>
            <a:r>
              <a:rPr lang="zh-CN" altLang="en-US" dirty="0"/>
              <a:t>抢占发生时 </a:t>
            </a:r>
          </a:p>
          <a:p>
            <a:pPr lvl="2"/>
            <a:r>
              <a:rPr lang="en" altLang="zh-CN" dirty="0" err="1"/>
              <a:t>thread_info</a:t>
            </a:r>
            <a:r>
              <a:rPr lang="zh-CN" altLang="en-US" dirty="0"/>
              <a:t>中的</a:t>
            </a:r>
            <a:r>
              <a:rPr lang="en" altLang="zh-CN" dirty="0"/>
              <a:t>NEED_RESCHED </a:t>
            </a:r>
            <a:r>
              <a:rPr lang="zh-CN" altLang="en-US" dirty="0"/>
              <a:t>被置位</a:t>
            </a:r>
            <a:endParaRPr lang="en-US" altLang="zh-CN" dirty="0"/>
          </a:p>
          <a:p>
            <a:pPr lvl="2"/>
            <a:r>
              <a:rPr lang="zh-CN" altLang="en-US" dirty="0"/>
              <a:t>从中断或者异常处理返回时检查</a:t>
            </a:r>
            <a:r>
              <a:rPr lang="en" altLang="zh-CN" dirty="0"/>
              <a:t>NEED_RESCHED</a:t>
            </a:r>
            <a:r>
              <a:rPr lang="zh-CN" altLang="en-US" dirty="0"/>
              <a:t>位 </a:t>
            </a:r>
          </a:p>
          <a:p>
            <a:pPr lvl="1"/>
            <a:endParaRPr kumimoji="1" lang="zh-CN" altLang="en-US" dirty="0"/>
          </a:p>
        </p:txBody>
      </p:sp>
      <p:sp>
        <p:nvSpPr>
          <p:cNvPr id="3" name="标题 2">
            <a:extLst>
              <a:ext uri="{FF2B5EF4-FFF2-40B4-BE49-F238E27FC236}">
                <a16:creationId xmlns:a16="http://schemas.microsoft.com/office/drawing/2014/main" id="{65C3484C-30D7-2541-861B-859A10953720}"/>
              </a:ext>
            </a:extLst>
          </p:cNvPr>
          <p:cNvSpPr>
            <a:spLocks noGrp="1"/>
          </p:cNvSpPr>
          <p:nvPr>
            <p:ph type="title"/>
          </p:nvPr>
        </p:nvSpPr>
        <p:spPr/>
        <p:txBody>
          <a:bodyPr/>
          <a:lstStyle/>
          <a:p>
            <a:r>
              <a:rPr kumimoji="1" lang="en-US" altLang="zh-CN" dirty="0"/>
              <a:t>Linux</a:t>
            </a:r>
            <a:r>
              <a:rPr kumimoji="1" lang="zh-CN" altLang="en-US" dirty="0"/>
              <a:t>内核对抢占的处理</a:t>
            </a:r>
          </a:p>
        </p:txBody>
      </p:sp>
    </p:spTree>
    <p:extLst>
      <p:ext uri="{BB962C8B-B14F-4D97-AF65-F5344CB8AC3E}">
        <p14:creationId xmlns:p14="http://schemas.microsoft.com/office/powerpoint/2010/main" val="131400910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手机屏幕截图&#10;&#10;描述已自动生成">
            <a:extLst>
              <a:ext uri="{FF2B5EF4-FFF2-40B4-BE49-F238E27FC236}">
                <a16:creationId xmlns:a16="http://schemas.microsoft.com/office/drawing/2014/main" id="{6DB96F6F-6D02-CD46-9AD2-FA29560507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6317" y="1501402"/>
            <a:ext cx="6771366" cy="4519886"/>
          </a:xfrm>
          <a:noFill/>
        </p:spPr>
      </p:pic>
      <p:sp>
        <p:nvSpPr>
          <p:cNvPr id="3" name="标题 2">
            <a:extLst>
              <a:ext uri="{FF2B5EF4-FFF2-40B4-BE49-F238E27FC236}">
                <a16:creationId xmlns:a16="http://schemas.microsoft.com/office/drawing/2014/main" id="{A4D76677-E20C-CB40-B514-9F3E2BF87B17}"/>
              </a:ext>
            </a:extLst>
          </p:cNvPr>
          <p:cNvSpPr>
            <a:spLocks noGrp="1"/>
          </p:cNvSpPr>
          <p:nvPr>
            <p:ph type="title"/>
          </p:nvPr>
        </p:nvSpPr>
        <p:spPr>
          <a:xfrm>
            <a:off x="0" y="770244"/>
            <a:ext cx="9144000" cy="514350"/>
          </a:xfrm>
        </p:spPr>
        <p:txBody>
          <a:bodyPr wrap="square" anchor="ctr">
            <a:normAutofit/>
          </a:bodyPr>
          <a:lstStyle/>
          <a:p>
            <a:r>
              <a:rPr kumimoji="1" lang="zh-CN" altLang="en-US" dirty="0"/>
              <a:t>抢占进程</a:t>
            </a:r>
          </a:p>
        </p:txBody>
      </p:sp>
    </p:spTree>
    <p:extLst>
      <p:ext uri="{BB962C8B-B14F-4D97-AF65-F5344CB8AC3E}">
        <p14:creationId xmlns:p14="http://schemas.microsoft.com/office/powerpoint/2010/main" val="343924695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564807D-E608-5C41-967D-0FA6B6041899}"/>
              </a:ext>
            </a:extLst>
          </p:cNvPr>
          <p:cNvSpPr>
            <a:spLocks noGrp="1"/>
          </p:cNvSpPr>
          <p:nvPr>
            <p:ph idx="1"/>
          </p:nvPr>
        </p:nvSpPr>
        <p:spPr/>
        <p:txBody>
          <a:bodyPr/>
          <a:lstStyle/>
          <a:p>
            <a:r>
              <a:rPr lang="zh-CN" altLang="en-US" sz="2215" dirty="0"/>
              <a:t>抢占的时机发生在中断异常返回点，当发现</a:t>
            </a:r>
            <a:r>
              <a:rPr lang="en-US" altLang="zh-CN" sz="2215" dirty="0"/>
              <a:t>NEED_RESCHED</a:t>
            </a:r>
            <a:r>
              <a:rPr lang="zh-CN" altLang="en-US" sz="2215" dirty="0"/>
              <a:t>置位，进程调用</a:t>
            </a:r>
            <a:r>
              <a:rPr lang="en-US" altLang="zh-CN" sz="2215" dirty="0" err="1"/>
              <a:t>preempt_schedule_irq</a:t>
            </a:r>
            <a:r>
              <a:rPr lang="zh-CN" altLang="en-US" sz="2215" dirty="0"/>
              <a:t>进行调度</a:t>
            </a:r>
          </a:p>
        </p:txBody>
      </p:sp>
      <p:sp>
        <p:nvSpPr>
          <p:cNvPr id="3" name="标题 2">
            <a:extLst>
              <a:ext uri="{FF2B5EF4-FFF2-40B4-BE49-F238E27FC236}">
                <a16:creationId xmlns:a16="http://schemas.microsoft.com/office/drawing/2014/main" id="{708CD51F-12DD-2543-B811-2A583BE81177}"/>
              </a:ext>
            </a:extLst>
          </p:cNvPr>
          <p:cNvSpPr>
            <a:spLocks noGrp="1"/>
          </p:cNvSpPr>
          <p:nvPr>
            <p:ph type="title"/>
          </p:nvPr>
        </p:nvSpPr>
        <p:spPr/>
        <p:txBody>
          <a:bodyPr/>
          <a:lstStyle/>
          <a:p>
            <a:r>
              <a:rPr lang="en" altLang="zh-CN" dirty="0">
                <a:effectLst/>
              </a:rPr>
              <a:t>arch/x86/kernel/entry_32.S</a:t>
            </a:r>
            <a:r>
              <a:rPr lang="zh-CN" altLang="en-US" dirty="0">
                <a:effectLst/>
              </a:rPr>
              <a:t>的抢占代码 </a:t>
            </a:r>
            <a:endParaRPr kumimoji="1" lang="zh-CN" altLang="en-US" dirty="0"/>
          </a:p>
        </p:txBody>
      </p:sp>
      <p:pic>
        <p:nvPicPr>
          <p:cNvPr id="5" name="图片 4" descr="手机屏幕截图&#10;&#10;描述已自动生成">
            <a:extLst>
              <a:ext uri="{FF2B5EF4-FFF2-40B4-BE49-F238E27FC236}">
                <a16:creationId xmlns:a16="http://schemas.microsoft.com/office/drawing/2014/main" id="{6C5E8130-5DAC-EC4B-89C9-5AB5B5240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39" y="2232560"/>
            <a:ext cx="8241323" cy="4113570"/>
          </a:xfrm>
          <a:prstGeom prst="rect">
            <a:avLst/>
          </a:prstGeom>
        </p:spPr>
      </p:pic>
    </p:spTree>
    <p:extLst>
      <p:ext uri="{BB962C8B-B14F-4D97-AF65-F5344CB8AC3E}">
        <p14:creationId xmlns:p14="http://schemas.microsoft.com/office/powerpoint/2010/main" val="5524896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2C8114C-72A0-894D-940B-C0594C9489AB}"/>
              </a:ext>
            </a:extLst>
          </p:cNvPr>
          <p:cNvSpPr>
            <a:spLocks noGrp="1"/>
          </p:cNvSpPr>
          <p:nvPr>
            <p:ph idx="1"/>
          </p:nvPr>
        </p:nvSpPr>
        <p:spPr/>
        <p:txBody>
          <a:bodyPr/>
          <a:lstStyle/>
          <a:p>
            <a:r>
              <a:rPr lang="en" altLang="zh-CN" dirty="0" err="1"/>
              <a:t>thread_info</a:t>
            </a:r>
            <a:r>
              <a:rPr lang="zh-CN" altLang="en-US" dirty="0"/>
              <a:t>中的</a:t>
            </a:r>
            <a:r>
              <a:rPr lang="en" altLang="zh-CN" dirty="0" err="1"/>
              <a:t>preempt_count</a:t>
            </a:r>
            <a:endParaRPr lang="en" altLang="zh-CN" dirty="0"/>
          </a:p>
          <a:p>
            <a:pPr lvl="1"/>
            <a:r>
              <a:rPr lang="en" altLang="zh-CN" dirty="0" err="1"/>
              <a:t>preempt_count</a:t>
            </a:r>
            <a:r>
              <a:rPr lang="zh-CN" altLang="en-US" dirty="0"/>
              <a:t>大于</a:t>
            </a:r>
            <a:r>
              <a:rPr lang="en-US" altLang="zh-CN" dirty="0"/>
              <a:t>0</a:t>
            </a:r>
            <a:r>
              <a:rPr lang="zh-CN" altLang="en-US" dirty="0"/>
              <a:t>时，禁止抢占 </a:t>
            </a:r>
          </a:p>
          <a:p>
            <a:endParaRPr lang="en" altLang="zh-CN" dirty="0"/>
          </a:p>
          <a:p>
            <a:r>
              <a:rPr kumimoji="1" lang="zh-CN" altLang="en-US" dirty="0"/>
              <a:t>禁止抢占的场景</a:t>
            </a:r>
            <a:endParaRPr kumimoji="1" lang="en-US" altLang="zh-CN" dirty="0"/>
          </a:p>
          <a:p>
            <a:pPr lvl="1"/>
            <a:r>
              <a:rPr lang="zh-CN" altLang="en-US" dirty="0"/>
              <a:t>内核执行中断服务器例程</a:t>
            </a:r>
            <a:r>
              <a:rPr lang="en-US" altLang="zh-CN" dirty="0"/>
              <a:t>(</a:t>
            </a:r>
            <a:r>
              <a:rPr lang="en" altLang="zh-CN" dirty="0"/>
              <a:t>ISR)</a:t>
            </a:r>
          </a:p>
          <a:p>
            <a:pPr lvl="1"/>
            <a:r>
              <a:rPr lang="zh-CN" altLang="en-US" dirty="0"/>
              <a:t>执行软中断或</a:t>
            </a:r>
            <a:r>
              <a:rPr lang="en" altLang="zh-CN" dirty="0" err="1"/>
              <a:t>tasklet</a:t>
            </a:r>
            <a:r>
              <a:rPr lang="zh-CN" altLang="en-US" dirty="0"/>
              <a:t>时</a:t>
            </a:r>
            <a:endParaRPr lang="en-US" altLang="zh-CN" dirty="0"/>
          </a:p>
          <a:p>
            <a:pPr lvl="1"/>
            <a:r>
              <a:rPr lang="zh-CN" altLang="en-US" dirty="0"/>
              <a:t>其它设置了</a:t>
            </a:r>
            <a:r>
              <a:rPr lang="en" altLang="zh-CN" dirty="0" err="1"/>
              <a:t>preempt_count</a:t>
            </a:r>
            <a:r>
              <a:rPr lang="zh-CN" altLang="en-US" dirty="0"/>
              <a:t>大于</a:t>
            </a:r>
            <a:r>
              <a:rPr lang="en-US" altLang="zh-CN" dirty="0"/>
              <a:t>0</a:t>
            </a:r>
            <a:r>
              <a:rPr lang="zh-CN" altLang="en-US" dirty="0"/>
              <a:t>的操作 </a:t>
            </a:r>
          </a:p>
          <a:p>
            <a:endParaRPr kumimoji="1" lang="zh-CN" altLang="en-US" dirty="0"/>
          </a:p>
        </p:txBody>
      </p:sp>
      <p:sp>
        <p:nvSpPr>
          <p:cNvPr id="3" name="标题 2">
            <a:extLst>
              <a:ext uri="{FF2B5EF4-FFF2-40B4-BE49-F238E27FC236}">
                <a16:creationId xmlns:a16="http://schemas.microsoft.com/office/drawing/2014/main" id="{83CE0A36-C256-5241-8246-72FA35C8883D}"/>
              </a:ext>
            </a:extLst>
          </p:cNvPr>
          <p:cNvSpPr>
            <a:spLocks noGrp="1"/>
          </p:cNvSpPr>
          <p:nvPr>
            <p:ph type="title"/>
          </p:nvPr>
        </p:nvSpPr>
        <p:spPr/>
        <p:txBody>
          <a:bodyPr/>
          <a:lstStyle/>
          <a:p>
            <a:r>
              <a:rPr kumimoji="1" lang="zh-CN" altLang="en-US" dirty="0"/>
              <a:t>抢占控制</a:t>
            </a:r>
          </a:p>
        </p:txBody>
      </p:sp>
      <p:pic>
        <p:nvPicPr>
          <p:cNvPr id="5" name="图片 4" descr="手机屏幕截图&#10;&#10;描述已自动生成">
            <a:extLst>
              <a:ext uri="{FF2B5EF4-FFF2-40B4-BE49-F238E27FC236}">
                <a16:creationId xmlns:a16="http://schemas.microsoft.com/office/drawing/2014/main" id="{D31BA81D-DF65-344C-A70A-C163542D7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602" y="4330607"/>
            <a:ext cx="8108797" cy="2246460"/>
          </a:xfrm>
          <a:prstGeom prst="rect">
            <a:avLst/>
          </a:prstGeom>
        </p:spPr>
      </p:pic>
    </p:spTree>
    <p:extLst>
      <p:ext uri="{BB962C8B-B14F-4D97-AF65-F5344CB8AC3E}">
        <p14:creationId xmlns:p14="http://schemas.microsoft.com/office/powerpoint/2010/main" val="7773870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手机屏幕截图&#10;&#10;描述已自动生成">
            <a:extLst>
              <a:ext uri="{FF2B5EF4-FFF2-40B4-BE49-F238E27FC236}">
                <a16:creationId xmlns:a16="http://schemas.microsoft.com/office/drawing/2014/main" id="{2F4878D2-1702-8D4E-8C6C-4A5C82E186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339" y="1968857"/>
            <a:ext cx="8241323" cy="3584975"/>
          </a:xfrm>
          <a:noFill/>
        </p:spPr>
      </p:pic>
      <p:sp>
        <p:nvSpPr>
          <p:cNvPr id="3" name="标题 2">
            <a:extLst>
              <a:ext uri="{FF2B5EF4-FFF2-40B4-BE49-F238E27FC236}">
                <a16:creationId xmlns:a16="http://schemas.microsoft.com/office/drawing/2014/main" id="{44F1BB50-201D-584B-8E37-88AADA7DC2CE}"/>
              </a:ext>
            </a:extLst>
          </p:cNvPr>
          <p:cNvSpPr>
            <a:spLocks noGrp="1"/>
          </p:cNvSpPr>
          <p:nvPr>
            <p:ph type="title"/>
          </p:nvPr>
        </p:nvSpPr>
        <p:spPr>
          <a:xfrm>
            <a:off x="0" y="770244"/>
            <a:ext cx="9144000" cy="514350"/>
          </a:xfrm>
        </p:spPr>
        <p:txBody>
          <a:bodyPr wrap="square" anchor="ctr">
            <a:normAutofit/>
          </a:bodyPr>
          <a:lstStyle/>
          <a:p>
            <a:r>
              <a:rPr kumimoji="1" lang="zh-CN" altLang="en-US" dirty="0"/>
              <a:t>抢占处理相关的内核操作</a:t>
            </a:r>
          </a:p>
        </p:txBody>
      </p:sp>
    </p:spTree>
    <p:extLst>
      <p:ext uri="{BB962C8B-B14F-4D97-AF65-F5344CB8AC3E}">
        <p14:creationId xmlns:p14="http://schemas.microsoft.com/office/powerpoint/2010/main" val="47984042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手机屏幕截图&#10;&#10;描述已自动生成">
            <a:extLst>
              <a:ext uri="{FF2B5EF4-FFF2-40B4-BE49-F238E27FC236}">
                <a16:creationId xmlns:a16="http://schemas.microsoft.com/office/drawing/2014/main" id="{1B1610B6-E935-E343-8B8D-E6287B386C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8212" y="1501402"/>
            <a:ext cx="7007576" cy="4519886"/>
          </a:xfrm>
          <a:noFill/>
        </p:spPr>
      </p:pic>
      <p:sp>
        <p:nvSpPr>
          <p:cNvPr id="3" name="标题 2">
            <a:extLst>
              <a:ext uri="{FF2B5EF4-FFF2-40B4-BE49-F238E27FC236}">
                <a16:creationId xmlns:a16="http://schemas.microsoft.com/office/drawing/2014/main" id="{3ACEA600-ABD9-3A4E-A73C-E8481F8D3B9B}"/>
              </a:ext>
            </a:extLst>
          </p:cNvPr>
          <p:cNvSpPr>
            <a:spLocks noGrp="1"/>
          </p:cNvSpPr>
          <p:nvPr>
            <p:ph type="title"/>
          </p:nvPr>
        </p:nvSpPr>
        <p:spPr>
          <a:xfrm>
            <a:off x="0" y="770244"/>
            <a:ext cx="9144000" cy="514350"/>
          </a:xfrm>
        </p:spPr>
        <p:txBody>
          <a:bodyPr wrap="square" anchor="ctr">
            <a:normAutofit/>
          </a:bodyPr>
          <a:lstStyle/>
          <a:p>
            <a:r>
              <a:rPr kumimoji="1" lang="zh-CN" altLang="en-US" dirty="0"/>
              <a:t>抢占控制函数的实现</a:t>
            </a:r>
          </a:p>
        </p:txBody>
      </p:sp>
    </p:spTree>
    <p:extLst>
      <p:ext uri="{BB962C8B-B14F-4D97-AF65-F5344CB8AC3E}">
        <p14:creationId xmlns:p14="http://schemas.microsoft.com/office/powerpoint/2010/main" val="3072942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1248554" y="1501402"/>
            <a:ext cx="6646892" cy="4809763"/>
          </a:xfrm>
        </p:spPr>
        <p:txBody>
          <a:bodyPr/>
          <a:lstStyle/>
          <a:p>
            <a:r>
              <a:rPr lang="zh-CN" altLang="en-US" dirty="0">
                <a:ea typeface="宋体" pitchFamily="2" charset="-122"/>
              </a:rPr>
              <a:t>第</a:t>
            </a:r>
            <a:r>
              <a:rPr lang="en-US" altLang="zh-CN" dirty="0">
                <a:ea typeface="宋体" pitchFamily="2" charset="-122"/>
              </a:rPr>
              <a:t>1</a:t>
            </a:r>
            <a:r>
              <a:rPr lang="zh-CN" altLang="en-US" dirty="0">
                <a:ea typeface="宋体" pitchFamily="2" charset="-122"/>
              </a:rPr>
              <a:t>讲：进程</a:t>
            </a:r>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2</a:t>
            </a:r>
            <a:r>
              <a:rPr lang="zh-CN" altLang="en-US" dirty="0">
                <a:ea typeface="宋体" pitchFamily="2" charset="-122"/>
              </a:rPr>
              <a:t>讲：线程</a:t>
            </a:r>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3</a:t>
            </a:r>
            <a:r>
              <a:rPr lang="zh-CN" altLang="en-US" dirty="0">
                <a:ea typeface="宋体" pitchFamily="2" charset="-122"/>
              </a:rPr>
              <a:t>讲：内核进程隔离（</a:t>
            </a:r>
            <a:r>
              <a:rPr lang="en-US" altLang="zh-CN" dirty="0">
                <a:ea typeface="宋体" pitchFamily="2" charset="-122"/>
              </a:rPr>
              <a:t>Namespace</a:t>
            </a:r>
            <a:r>
              <a:rPr lang="zh-CN" altLang="en-US" dirty="0">
                <a:ea typeface="宋体" pitchFamily="2" charset="-122"/>
              </a:rPr>
              <a:t>）</a:t>
            </a:r>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4</a:t>
            </a:r>
            <a:r>
              <a:rPr lang="zh-CN" altLang="en-US" dirty="0">
                <a:ea typeface="宋体" pitchFamily="2" charset="-122"/>
              </a:rPr>
              <a:t>讲：同步</a:t>
            </a:r>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5</a:t>
            </a:r>
            <a:r>
              <a:rPr lang="zh-CN" altLang="en-US" dirty="0">
                <a:ea typeface="宋体" pitchFamily="2" charset="-122"/>
              </a:rPr>
              <a:t>讲：信号量</a:t>
            </a:r>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6</a:t>
            </a:r>
            <a:r>
              <a:rPr lang="zh-CN" altLang="en-US" dirty="0">
                <a:ea typeface="宋体" pitchFamily="2" charset="-122"/>
              </a:rPr>
              <a:t>讲：进程间通信（</a:t>
            </a:r>
            <a:r>
              <a:rPr lang="en-US" altLang="zh-CN" dirty="0">
                <a:ea typeface="宋体" pitchFamily="2" charset="-122"/>
              </a:rPr>
              <a:t>IPC</a:t>
            </a:r>
            <a:r>
              <a:rPr lang="zh-CN" altLang="en-US" dirty="0">
                <a:ea typeface="宋体" pitchFamily="2" charset="-122"/>
              </a:rPr>
              <a:t>）</a:t>
            </a:r>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7</a:t>
            </a:r>
            <a:r>
              <a:rPr lang="zh-CN" altLang="en-US" dirty="0">
                <a:ea typeface="宋体" pitchFamily="2" charset="-122"/>
              </a:rPr>
              <a:t>讲：调度</a:t>
            </a:r>
          </a:p>
        </p:txBody>
      </p:sp>
      <p:sp>
        <p:nvSpPr>
          <p:cNvPr id="6" name="标题 5"/>
          <p:cNvSpPr>
            <a:spLocks noGrp="1"/>
          </p:cNvSpPr>
          <p:nvPr>
            <p:ph type="title"/>
          </p:nvPr>
        </p:nvSpPr>
        <p:spPr/>
        <p:txBody>
          <a:bodyPr/>
          <a:lstStyle/>
          <a:p>
            <a:r>
              <a:rPr lang="zh-CN" altLang="en-US">
                <a:effectLst>
                  <a:outerShdw blurRad="38100" dist="38100" dir="2700000" algn="tl">
                    <a:srgbClr val="000000">
                      <a:alpha val="43137"/>
                    </a:srgbClr>
                  </a:outerShdw>
                </a:effectLst>
              </a:rPr>
              <a:t>第四章 </a:t>
            </a:r>
            <a:r>
              <a:rPr lang="zh-CN" altLang="en-US" dirty="0">
                <a:effectLst>
                  <a:outerShdw blurRad="38100" dist="38100" dir="2700000" algn="tl">
                    <a:srgbClr val="000000">
                      <a:alpha val="43137"/>
                    </a:srgbClr>
                  </a:outerShdw>
                </a:effectLst>
              </a:rPr>
              <a:t>结构</a:t>
            </a:r>
          </a:p>
        </p:txBody>
      </p:sp>
    </p:spTree>
    <p:extLst>
      <p:ext uri="{BB962C8B-B14F-4D97-AF65-F5344CB8AC3E}">
        <p14:creationId xmlns:p14="http://schemas.microsoft.com/office/powerpoint/2010/main" val="140800904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EBFE088-184E-FF45-8824-889A3BDA937B}"/>
              </a:ext>
            </a:extLst>
          </p:cNvPr>
          <p:cNvSpPr>
            <a:spLocks noGrp="1"/>
          </p:cNvSpPr>
          <p:nvPr>
            <p:ph idx="1"/>
          </p:nvPr>
        </p:nvSpPr>
        <p:spPr/>
        <p:txBody>
          <a:bodyPr/>
          <a:lstStyle/>
          <a:p>
            <a:r>
              <a:rPr lang="zh-CN" altLang="en-US" dirty="0"/>
              <a:t>若在禁止抢占期间出现了需要抢占的事件，则在抢占恢复后进行判断，并进行相应调度</a:t>
            </a:r>
            <a:endParaRPr kumimoji="1" lang="zh-CN" altLang="en-US" dirty="0"/>
          </a:p>
        </p:txBody>
      </p:sp>
      <p:sp>
        <p:nvSpPr>
          <p:cNvPr id="3" name="标题 2">
            <a:extLst>
              <a:ext uri="{FF2B5EF4-FFF2-40B4-BE49-F238E27FC236}">
                <a16:creationId xmlns:a16="http://schemas.microsoft.com/office/drawing/2014/main" id="{8E8D4AC0-17B2-334A-9172-79A81355DB43}"/>
              </a:ext>
            </a:extLst>
          </p:cNvPr>
          <p:cNvSpPr>
            <a:spLocks noGrp="1"/>
          </p:cNvSpPr>
          <p:nvPr>
            <p:ph type="title"/>
          </p:nvPr>
        </p:nvSpPr>
        <p:spPr/>
        <p:txBody>
          <a:bodyPr/>
          <a:lstStyle/>
          <a:p>
            <a:r>
              <a:rPr kumimoji="1" lang="zh-CN" altLang="en-US" dirty="0"/>
              <a:t>抢占判断</a:t>
            </a:r>
          </a:p>
        </p:txBody>
      </p:sp>
      <p:pic>
        <p:nvPicPr>
          <p:cNvPr id="5" name="图片 4" descr="手机屏幕截图&#10;&#10;描述已自动生成">
            <a:extLst>
              <a:ext uri="{FF2B5EF4-FFF2-40B4-BE49-F238E27FC236}">
                <a16:creationId xmlns:a16="http://schemas.microsoft.com/office/drawing/2014/main" id="{015234C8-8C1E-F54F-BF07-956CE733C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34" y="3452769"/>
            <a:ext cx="8361332" cy="2127006"/>
          </a:xfrm>
          <a:prstGeom prst="rect">
            <a:avLst/>
          </a:prstGeom>
        </p:spPr>
      </p:pic>
    </p:spTree>
    <p:extLst>
      <p:ext uri="{BB962C8B-B14F-4D97-AF65-F5344CB8AC3E}">
        <p14:creationId xmlns:p14="http://schemas.microsoft.com/office/powerpoint/2010/main" val="390642255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t>1.	</a:t>
            </a:r>
            <a:r>
              <a:rPr lang="zh-CN" altLang="en-US" dirty="0"/>
              <a:t>时钟与定时器</a:t>
            </a:r>
            <a:endParaRPr lang="en-US" altLang="zh-CN" dirty="0"/>
          </a:p>
          <a:p>
            <a:pPr>
              <a:lnSpc>
                <a:spcPct val="150000"/>
              </a:lnSpc>
            </a:pPr>
            <a:r>
              <a:rPr lang="en-US" altLang="zh-CN" dirty="0"/>
              <a:t>2.	</a:t>
            </a:r>
            <a:r>
              <a:rPr lang="zh-CN" altLang="en-US" dirty="0"/>
              <a:t>抢占管理</a:t>
            </a:r>
            <a:endParaRPr lang="en-US" altLang="zh-CN" dirty="0"/>
          </a:p>
          <a:p>
            <a:pPr>
              <a:lnSpc>
                <a:spcPct val="150000"/>
              </a:lnSpc>
            </a:pPr>
            <a:r>
              <a:rPr lang="en-US" altLang="zh-CN" dirty="0">
                <a:solidFill>
                  <a:srgbClr val="C00000"/>
                </a:solidFill>
              </a:rPr>
              <a:t>3.	OS</a:t>
            </a:r>
            <a:r>
              <a:rPr lang="zh-CN" altLang="en-US" dirty="0">
                <a:solidFill>
                  <a:srgbClr val="C00000"/>
                </a:solidFill>
              </a:rPr>
              <a:t>调度机制</a:t>
            </a:r>
            <a:endParaRPr lang="en-US" altLang="zh-CN" dirty="0">
              <a:solidFill>
                <a:srgbClr val="C00000"/>
              </a:solidFill>
            </a:endParaRPr>
          </a:p>
          <a:p>
            <a:pPr>
              <a:lnSpc>
                <a:spcPct val="150000"/>
              </a:lnSpc>
            </a:pPr>
            <a:r>
              <a:rPr lang="en-US" altLang="zh-CN" dirty="0"/>
              <a:t>4.	</a:t>
            </a:r>
            <a:r>
              <a:rPr lang="zh-CN" altLang="en-US" dirty="0"/>
              <a:t>经典进程调度算法</a:t>
            </a:r>
            <a:endParaRPr lang="en-US" altLang="zh-CN" dirty="0"/>
          </a:p>
          <a:p>
            <a:pPr>
              <a:lnSpc>
                <a:spcPct val="150000"/>
              </a:lnSpc>
            </a:pPr>
            <a:r>
              <a:rPr lang="en-US" altLang="zh-CN" dirty="0"/>
              <a:t>5.	</a:t>
            </a:r>
            <a:r>
              <a:rPr lang="zh-CN" altLang="en-US" dirty="0"/>
              <a:t>多核与多处理器调度</a:t>
            </a:r>
            <a:endParaRPr lang="en-US" altLang="zh-CN" dirty="0"/>
          </a:p>
          <a:p>
            <a:pPr>
              <a:lnSpc>
                <a:spcPct val="150000"/>
              </a:lnSpc>
            </a:pPr>
            <a:r>
              <a:rPr lang="en-US" altLang="zh-CN" dirty="0"/>
              <a:t>6.	</a:t>
            </a:r>
            <a:r>
              <a:rPr lang="zh-CN" altLang="en-US" dirty="0"/>
              <a:t>实时调度</a:t>
            </a:r>
            <a:endParaRPr lang="en-US" altLang="zh-CN" dirty="0"/>
          </a:p>
        </p:txBody>
      </p:sp>
    </p:spTree>
    <p:extLst>
      <p:ext uri="{BB962C8B-B14F-4D97-AF65-F5344CB8AC3E}">
        <p14:creationId xmlns:p14="http://schemas.microsoft.com/office/powerpoint/2010/main" val="241380376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545F21-E07B-CA4B-BC71-B522AA3D6E14}"/>
              </a:ext>
            </a:extLst>
          </p:cNvPr>
          <p:cNvSpPr>
            <a:spLocks noGrp="1"/>
          </p:cNvSpPr>
          <p:nvPr>
            <p:ph idx="1"/>
          </p:nvPr>
        </p:nvSpPr>
        <p:spPr/>
        <p:txBody>
          <a:bodyPr/>
          <a:lstStyle/>
          <a:p>
            <a:r>
              <a:rPr kumimoji="1" lang="zh-CN" altLang="en-US" dirty="0"/>
              <a:t>抢占机制</a:t>
            </a:r>
            <a:endParaRPr kumimoji="1" lang="en-US" altLang="zh-CN" dirty="0"/>
          </a:p>
          <a:p>
            <a:pPr lvl="1"/>
            <a:r>
              <a:rPr lang="zh-CN" altLang="en-US" dirty="0"/>
              <a:t>进程在运行时能否被抢占</a:t>
            </a:r>
            <a:endParaRPr lang="en-US" altLang="zh-CN" dirty="0"/>
          </a:p>
          <a:p>
            <a:pPr lvl="1"/>
            <a:r>
              <a:rPr kumimoji="1" lang="zh-CN" altLang="en-US" dirty="0"/>
              <a:t>抢占的时机</a:t>
            </a:r>
            <a:endParaRPr kumimoji="1" lang="en-US" altLang="zh-CN" dirty="0"/>
          </a:p>
          <a:p>
            <a:endParaRPr lang="en-US" altLang="zh-CN" dirty="0"/>
          </a:p>
          <a:p>
            <a:r>
              <a:rPr kumimoji="1" lang="zh-CN" altLang="en-US" dirty="0"/>
              <a:t>调度顺序</a:t>
            </a:r>
            <a:endParaRPr kumimoji="1" lang="en-US" altLang="zh-CN" dirty="0"/>
          </a:p>
          <a:p>
            <a:pPr lvl="1"/>
            <a:r>
              <a:rPr lang="zh-CN" altLang="en-US" dirty="0"/>
              <a:t>以何种优先级顺序选择即将被执行的进程</a:t>
            </a:r>
            <a:endParaRPr kumimoji="1" lang="en-US" altLang="zh-CN" dirty="0"/>
          </a:p>
          <a:p>
            <a:endParaRPr lang="en-US" altLang="zh-CN" dirty="0"/>
          </a:p>
          <a:p>
            <a:r>
              <a:rPr kumimoji="1" lang="zh-CN" altLang="en-US" dirty="0"/>
              <a:t>运行时间片</a:t>
            </a:r>
            <a:endParaRPr kumimoji="1" lang="en-US" altLang="zh-CN" dirty="0"/>
          </a:p>
          <a:p>
            <a:pPr lvl="1"/>
            <a:r>
              <a:rPr lang="zh-CN" altLang="en-US" dirty="0"/>
              <a:t>分配给进程的执行时间</a:t>
            </a:r>
            <a:endParaRPr kumimoji="1" lang="zh-CN" altLang="en-US" dirty="0"/>
          </a:p>
        </p:txBody>
      </p:sp>
      <p:sp>
        <p:nvSpPr>
          <p:cNvPr id="3" name="标题 2">
            <a:extLst>
              <a:ext uri="{FF2B5EF4-FFF2-40B4-BE49-F238E27FC236}">
                <a16:creationId xmlns:a16="http://schemas.microsoft.com/office/drawing/2014/main" id="{B5334489-6E6F-3F43-804C-4EC14CA3073C}"/>
              </a:ext>
            </a:extLst>
          </p:cNvPr>
          <p:cNvSpPr>
            <a:spLocks noGrp="1"/>
          </p:cNvSpPr>
          <p:nvPr>
            <p:ph type="title"/>
          </p:nvPr>
        </p:nvSpPr>
        <p:spPr/>
        <p:txBody>
          <a:bodyPr/>
          <a:lstStyle/>
          <a:p>
            <a:r>
              <a:rPr kumimoji="1" lang="zh-CN" altLang="en-US" dirty="0"/>
              <a:t>三个核心设计要素</a:t>
            </a:r>
          </a:p>
        </p:txBody>
      </p:sp>
    </p:spTree>
    <p:extLst>
      <p:ext uri="{BB962C8B-B14F-4D97-AF65-F5344CB8AC3E}">
        <p14:creationId xmlns:p14="http://schemas.microsoft.com/office/powerpoint/2010/main" val="288340900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59CD172-D7BE-5448-879E-80EF1114E4FA}"/>
              </a:ext>
            </a:extLst>
          </p:cNvPr>
          <p:cNvSpPr>
            <a:spLocks noGrp="1"/>
          </p:cNvSpPr>
          <p:nvPr>
            <p:ph idx="1"/>
          </p:nvPr>
        </p:nvSpPr>
        <p:spPr/>
        <p:txBody>
          <a:bodyPr/>
          <a:lstStyle/>
          <a:p>
            <a:r>
              <a:rPr lang="zh-CN" altLang="en-US" dirty="0"/>
              <a:t>调度器如何工作，三个步骤</a:t>
            </a:r>
            <a:r>
              <a:rPr lang="en-US" altLang="zh-CN" dirty="0"/>
              <a:t>:</a:t>
            </a:r>
          </a:p>
          <a:p>
            <a:pPr lvl="1"/>
            <a:r>
              <a:rPr lang="zh-CN" altLang="en-US" dirty="0"/>
              <a:t>保存当前进程</a:t>
            </a:r>
            <a:r>
              <a:rPr lang="en-US" altLang="zh-CN" b="0" dirty="0"/>
              <a:t>/</a:t>
            </a:r>
            <a:r>
              <a:rPr lang="zh-CN" altLang="en-US" dirty="0"/>
              <a:t>线程状态</a:t>
            </a:r>
            <a:r>
              <a:rPr lang="en-US" altLang="zh-CN" dirty="0"/>
              <a:t>(</a:t>
            </a:r>
            <a:r>
              <a:rPr lang="en" altLang="zh-CN" b="0" dirty="0"/>
              <a:t>PCB/TCB</a:t>
            </a:r>
            <a:r>
              <a:rPr lang="en" altLang="zh-CN" dirty="0"/>
              <a:t>) </a:t>
            </a:r>
          </a:p>
          <a:p>
            <a:pPr lvl="1"/>
            <a:r>
              <a:rPr lang="zh-CN" altLang="en-US" dirty="0"/>
              <a:t>选择下一个待运行的进程</a:t>
            </a:r>
            <a:r>
              <a:rPr lang="en-US" altLang="zh-CN" b="0" dirty="0"/>
              <a:t>/</a:t>
            </a:r>
            <a:r>
              <a:rPr lang="zh-CN" altLang="en-US" dirty="0"/>
              <a:t>线程</a:t>
            </a:r>
            <a:endParaRPr lang="en-US" altLang="zh-CN" dirty="0"/>
          </a:p>
          <a:p>
            <a:pPr lvl="1"/>
            <a:r>
              <a:rPr lang="zh-CN" altLang="en-US" dirty="0"/>
              <a:t>分派</a:t>
            </a:r>
            <a:r>
              <a:rPr lang="en-US" altLang="zh-CN" dirty="0"/>
              <a:t>(</a:t>
            </a:r>
            <a:r>
              <a:rPr lang="zh-CN" altLang="en-US" dirty="0"/>
              <a:t>加载并跳转到相应</a:t>
            </a:r>
            <a:r>
              <a:rPr lang="en" altLang="zh-CN" b="0" dirty="0"/>
              <a:t>PCB/TCB</a:t>
            </a:r>
            <a:r>
              <a:rPr lang="en" altLang="zh-CN" dirty="0"/>
              <a:t>) </a:t>
            </a:r>
          </a:p>
          <a:p>
            <a:r>
              <a:rPr lang="zh-CN" altLang="en-US" dirty="0"/>
              <a:t>非抢占式调度与抢占式调度的区别 </a:t>
            </a:r>
          </a:p>
          <a:p>
            <a:endParaRPr kumimoji="1" lang="zh-CN" altLang="en-US" dirty="0"/>
          </a:p>
        </p:txBody>
      </p:sp>
      <p:sp>
        <p:nvSpPr>
          <p:cNvPr id="3" name="标题 2">
            <a:extLst>
              <a:ext uri="{FF2B5EF4-FFF2-40B4-BE49-F238E27FC236}">
                <a16:creationId xmlns:a16="http://schemas.microsoft.com/office/drawing/2014/main" id="{87152B1E-C113-1A42-8EDF-DC66125FA7E1}"/>
              </a:ext>
            </a:extLst>
          </p:cNvPr>
          <p:cNvSpPr>
            <a:spLocks noGrp="1"/>
          </p:cNvSpPr>
          <p:nvPr>
            <p:ph type="title"/>
          </p:nvPr>
        </p:nvSpPr>
        <p:spPr/>
        <p:txBody>
          <a:bodyPr/>
          <a:lstStyle/>
          <a:p>
            <a:r>
              <a:rPr kumimoji="1" lang="zh-CN" altLang="en-US" dirty="0"/>
              <a:t>调度器</a:t>
            </a:r>
          </a:p>
        </p:txBody>
      </p:sp>
      <p:pic>
        <p:nvPicPr>
          <p:cNvPr id="5" name="图片 4" descr="图片包含 游戏机&#10;&#10;描述已自动生成">
            <a:extLst>
              <a:ext uri="{FF2B5EF4-FFF2-40B4-BE49-F238E27FC236}">
                <a16:creationId xmlns:a16="http://schemas.microsoft.com/office/drawing/2014/main" id="{A1CE92D6-1073-9F4C-BE14-DED40D190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913" y="3569708"/>
            <a:ext cx="7112175" cy="2701190"/>
          </a:xfrm>
          <a:prstGeom prst="rect">
            <a:avLst/>
          </a:prstGeom>
        </p:spPr>
      </p:pic>
    </p:spTree>
    <p:extLst>
      <p:ext uri="{BB962C8B-B14F-4D97-AF65-F5344CB8AC3E}">
        <p14:creationId xmlns:p14="http://schemas.microsoft.com/office/powerpoint/2010/main" val="112122175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08FC0CB-0B51-4D44-89EE-FF70AFC9262E}"/>
              </a:ext>
            </a:extLst>
          </p:cNvPr>
          <p:cNvSpPr>
            <a:spLocks noGrp="1"/>
          </p:cNvSpPr>
          <p:nvPr>
            <p:ph idx="1"/>
          </p:nvPr>
        </p:nvSpPr>
        <p:spPr/>
        <p:txBody>
          <a:bodyPr/>
          <a:lstStyle/>
          <a:p>
            <a:r>
              <a:rPr kumimoji="1" lang="zh-CN" altLang="en-US" dirty="0"/>
              <a:t>可抢占资源</a:t>
            </a:r>
            <a:endParaRPr kumimoji="1" lang="en-US" altLang="zh-CN" dirty="0"/>
          </a:p>
          <a:p>
            <a:pPr lvl="1"/>
            <a:r>
              <a:rPr lang="zh-CN" altLang="en-US" dirty="0"/>
              <a:t>可被强制取走，并确定性归还 </a:t>
            </a:r>
          </a:p>
          <a:p>
            <a:pPr lvl="1"/>
            <a:r>
              <a:rPr lang="zh-CN" altLang="en-US" dirty="0"/>
              <a:t>例如</a:t>
            </a:r>
            <a:r>
              <a:rPr lang="en-US" altLang="zh-CN" dirty="0"/>
              <a:t>:</a:t>
            </a:r>
            <a:r>
              <a:rPr lang="en" altLang="zh-CN" dirty="0"/>
              <a:t>CPU</a:t>
            </a:r>
            <a:r>
              <a:rPr lang="zh-CN" altLang="en-US" dirty="0"/>
              <a:t>时间、内存页 </a:t>
            </a:r>
          </a:p>
          <a:p>
            <a:pPr lvl="1"/>
            <a:endParaRPr lang="en-US" altLang="zh-CN" dirty="0"/>
          </a:p>
          <a:p>
            <a:r>
              <a:rPr kumimoji="1" lang="zh-CN" altLang="en-US" dirty="0"/>
              <a:t>不可抢占资源</a:t>
            </a:r>
            <a:endParaRPr kumimoji="1" lang="en-US" altLang="zh-CN" dirty="0"/>
          </a:p>
          <a:p>
            <a:pPr lvl="1"/>
            <a:r>
              <a:rPr lang="zh-CN" altLang="en-US" dirty="0"/>
              <a:t>需要自愿放弃</a:t>
            </a:r>
            <a:endParaRPr lang="en-US" altLang="zh-CN" dirty="0"/>
          </a:p>
          <a:p>
            <a:pPr lvl="1"/>
            <a:r>
              <a:rPr lang="zh-CN" altLang="en-US" dirty="0"/>
              <a:t>不容易强行取走 </a:t>
            </a:r>
            <a:endParaRPr lang="en-US" altLang="zh-CN" dirty="0"/>
          </a:p>
          <a:p>
            <a:pPr lvl="1"/>
            <a:r>
              <a:rPr lang="zh-CN" altLang="en-US" dirty="0"/>
              <a:t>例如</a:t>
            </a:r>
            <a:r>
              <a:rPr lang="en-US" altLang="zh-CN" dirty="0"/>
              <a:t>:</a:t>
            </a:r>
            <a:r>
              <a:rPr lang="zh-CN" altLang="en-US" dirty="0"/>
              <a:t>磁盘空间 </a:t>
            </a:r>
            <a:endParaRPr lang="en-US" altLang="zh-CN" dirty="0"/>
          </a:p>
          <a:p>
            <a:endParaRPr lang="en-US" altLang="zh-CN" dirty="0"/>
          </a:p>
          <a:p>
            <a:r>
              <a:rPr lang="zh-CN" altLang="en-US" dirty="0"/>
              <a:t>不同类型的资源需要采用不同管理机制</a:t>
            </a:r>
          </a:p>
          <a:p>
            <a:pPr lvl="1"/>
            <a:endParaRPr kumimoji="1" lang="zh-CN" altLang="en-US" dirty="0"/>
          </a:p>
        </p:txBody>
      </p:sp>
      <p:sp>
        <p:nvSpPr>
          <p:cNvPr id="3" name="标题 2">
            <a:extLst>
              <a:ext uri="{FF2B5EF4-FFF2-40B4-BE49-F238E27FC236}">
                <a16:creationId xmlns:a16="http://schemas.microsoft.com/office/drawing/2014/main" id="{2E1FFBB7-36E2-F048-9F12-8BEB8A8954A3}"/>
              </a:ext>
            </a:extLst>
          </p:cNvPr>
          <p:cNvSpPr>
            <a:spLocks noGrp="1"/>
          </p:cNvSpPr>
          <p:nvPr>
            <p:ph type="title"/>
          </p:nvPr>
        </p:nvSpPr>
        <p:spPr/>
        <p:txBody>
          <a:bodyPr/>
          <a:lstStyle/>
          <a:p>
            <a:r>
              <a:rPr lang="zh-CN" altLang="en-US" dirty="0"/>
              <a:t>资源分类</a:t>
            </a:r>
            <a:endParaRPr kumimoji="1" lang="zh-CN" altLang="en-US" dirty="0"/>
          </a:p>
        </p:txBody>
      </p:sp>
    </p:spTree>
    <p:extLst>
      <p:ext uri="{BB962C8B-B14F-4D97-AF65-F5344CB8AC3E}">
        <p14:creationId xmlns:p14="http://schemas.microsoft.com/office/powerpoint/2010/main" val="13199778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5AA364-16E1-894D-97F3-2A8CDEB27237}"/>
              </a:ext>
            </a:extLst>
          </p:cNvPr>
          <p:cNvSpPr>
            <a:spLocks noGrp="1"/>
          </p:cNvSpPr>
          <p:nvPr>
            <p:ph idx="1"/>
          </p:nvPr>
        </p:nvSpPr>
        <p:spPr/>
        <p:txBody>
          <a:bodyPr/>
          <a:lstStyle/>
          <a:p>
            <a:r>
              <a:rPr kumimoji="1" lang="zh-CN" altLang="en-US" dirty="0"/>
              <a:t>进程</a:t>
            </a:r>
            <a:r>
              <a:rPr kumimoji="1" lang="en-US" altLang="zh-CN" dirty="0"/>
              <a:t>/</a:t>
            </a:r>
            <a:r>
              <a:rPr kumimoji="1" lang="zh-CN" altLang="en-US" dirty="0"/>
              <a:t>线程创建</a:t>
            </a:r>
            <a:endParaRPr kumimoji="1" lang="en-US" altLang="zh-CN" dirty="0"/>
          </a:p>
          <a:p>
            <a:r>
              <a:rPr lang="zh-CN" altLang="en-US" dirty="0"/>
              <a:t>进程</a:t>
            </a:r>
            <a:r>
              <a:rPr lang="en-US" altLang="zh-CN" dirty="0"/>
              <a:t>/</a:t>
            </a:r>
            <a:r>
              <a:rPr lang="zh-CN" altLang="en-US" dirty="0"/>
              <a:t>线程退出</a:t>
            </a:r>
            <a:endParaRPr lang="en-US" altLang="zh-CN" dirty="0"/>
          </a:p>
          <a:p>
            <a:r>
              <a:rPr kumimoji="1" lang="en-US" altLang="zh-CN" dirty="0"/>
              <a:t>I/O</a:t>
            </a:r>
            <a:r>
              <a:rPr kumimoji="1" lang="zh-CN" altLang="en-US" dirty="0"/>
              <a:t>阻塞、同步</a:t>
            </a:r>
            <a:endParaRPr kumimoji="1" lang="en-US" altLang="zh-CN" dirty="0"/>
          </a:p>
          <a:p>
            <a:r>
              <a:rPr lang="en-US" altLang="zh-CN" dirty="0"/>
              <a:t>I/O</a:t>
            </a:r>
            <a:r>
              <a:rPr lang="zh-CN" altLang="en-US" dirty="0"/>
              <a:t>中断</a:t>
            </a:r>
            <a:endParaRPr lang="en-US" altLang="zh-CN" dirty="0"/>
          </a:p>
          <a:p>
            <a:r>
              <a:rPr kumimoji="1" lang="zh-CN" altLang="en-US" dirty="0"/>
              <a:t>时钟中断</a:t>
            </a:r>
          </a:p>
        </p:txBody>
      </p:sp>
      <p:sp>
        <p:nvSpPr>
          <p:cNvPr id="3" name="标题 2">
            <a:extLst>
              <a:ext uri="{FF2B5EF4-FFF2-40B4-BE49-F238E27FC236}">
                <a16:creationId xmlns:a16="http://schemas.microsoft.com/office/drawing/2014/main" id="{8BFE72BF-EE67-1645-BBA6-48AF53556F3F}"/>
              </a:ext>
            </a:extLst>
          </p:cNvPr>
          <p:cNvSpPr>
            <a:spLocks noGrp="1"/>
          </p:cNvSpPr>
          <p:nvPr>
            <p:ph type="title"/>
          </p:nvPr>
        </p:nvSpPr>
        <p:spPr/>
        <p:txBody>
          <a:bodyPr/>
          <a:lstStyle/>
          <a:p>
            <a:r>
              <a:rPr kumimoji="1" lang="zh-CN" altLang="en-US" dirty="0"/>
              <a:t>调度时机</a:t>
            </a:r>
          </a:p>
        </p:txBody>
      </p:sp>
    </p:spTree>
    <p:extLst>
      <p:ext uri="{BB962C8B-B14F-4D97-AF65-F5344CB8AC3E}">
        <p14:creationId xmlns:p14="http://schemas.microsoft.com/office/powerpoint/2010/main" val="62664363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1393B56-0BE8-EA4E-823A-BD1D32E7DAAF}"/>
              </a:ext>
            </a:extLst>
          </p:cNvPr>
          <p:cNvSpPr>
            <a:spLocks noGrp="1"/>
          </p:cNvSpPr>
          <p:nvPr>
            <p:ph idx="1"/>
          </p:nvPr>
        </p:nvSpPr>
        <p:spPr>
          <a:xfrm>
            <a:off x="451339" y="1434932"/>
            <a:ext cx="8241323" cy="4736694"/>
          </a:xfrm>
        </p:spPr>
        <p:txBody>
          <a:bodyPr/>
          <a:lstStyle/>
          <a:p>
            <a:r>
              <a:rPr lang="zh-CN" altLang="en-US" sz="2215" dirty="0"/>
              <a:t>最小等待时间</a:t>
            </a:r>
            <a:r>
              <a:rPr lang="en-US" altLang="zh-CN" sz="2215" dirty="0"/>
              <a:t>(</a:t>
            </a:r>
            <a:r>
              <a:rPr lang="en" altLang="zh-CN" sz="2215" dirty="0"/>
              <a:t>Min Waiting Time)</a:t>
            </a:r>
          </a:p>
          <a:p>
            <a:pPr lvl="1"/>
            <a:r>
              <a:rPr lang="zh-CN" altLang="en-US" sz="1662" dirty="0"/>
              <a:t>进程在就绪状态等待获得执行的时间 </a:t>
            </a:r>
          </a:p>
          <a:p>
            <a:r>
              <a:rPr lang="zh-CN" altLang="en-US" sz="2215" dirty="0"/>
              <a:t>最大</a:t>
            </a:r>
            <a:r>
              <a:rPr lang="en" altLang="zh-CN" sz="2215" dirty="0"/>
              <a:t>CPU</a:t>
            </a:r>
            <a:r>
              <a:rPr lang="zh-CN" altLang="en-US" sz="2215" dirty="0"/>
              <a:t>利用率</a:t>
            </a:r>
            <a:r>
              <a:rPr lang="en-US" altLang="zh-CN" sz="2215" dirty="0"/>
              <a:t>(</a:t>
            </a:r>
            <a:r>
              <a:rPr lang="en" altLang="zh-CN" sz="2215" dirty="0"/>
              <a:t>Max CPU Utilization)</a:t>
            </a:r>
          </a:p>
          <a:p>
            <a:pPr lvl="1"/>
            <a:r>
              <a:rPr lang="en" altLang="zh-CN" sz="1662" dirty="0"/>
              <a:t>CPU</a:t>
            </a:r>
            <a:r>
              <a:rPr lang="zh-CN" altLang="en-US" sz="1662" dirty="0"/>
              <a:t>处于繁忙运行状态的时间百分比状态的 </a:t>
            </a:r>
          </a:p>
          <a:p>
            <a:r>
              <a:rPr lang="zh-CN" altLang="en-US" sz="2215" dirty="0"/>
              <a:t>最大吞吐率</a:t>
            </a:r>
            <a:r>
              <a:rPr lang="en-US" altLang="zh-CN" sz="2215" dirty="0"/>
              <a:t>(</a:t>
            </a:r>
            <a:r>
              <a:rPr lang="en" altLang="zh-CN" sz="2215" dirty="0"/>
              <a:t>Max </a:t>
            </a:r>
            <a:r>
              <a:rPr lang="en" altLang="zh-CN" sz="2215" dirty="0" err="1"/>
              <a:t>Througput</a:t>
            </a:r>
            <a:r>
              <a:rPr lang="en" altLang="zh-CN" sz="2215" dirty="0"/>
              <a:t>): </a:t>
            </a:r>
          </a:p>
          <a:p>
            <a:pPr lvl="1"/>
            <a:r>
              <a:rPr lang="zh-CN" altLang="en-US" sz="1662" dirty="0"/>
              <a:t>单位时间内完成的进程数量 </a:t>
            </a:r>
          </a:p>
          <a:p>
            <a:r>
              <a:rPr lang="zh-CN" altLang="en-US" sz="2215" dirty="0"/>
              <a:t>最小响应时间</a:t>
            </a:r>
            <a:r>
              <a:rPr lang="en-US" altLang="zh-CN" sz="2215" dirty="0"/>
              <a:t>(</a:t>
            </a:r>
            <a:r>
              <a:rPr lang="en" altLang="zh-CN" sz="2215" dirty="0"/>
              <a:t>Min Response Time) </a:t>
            </a:r>
          </a:p>
          <a:p>
            <a:pPr lvl="1"/>
            <a:r>
              <a:rPr lang="zh-CN" altLang="en-US" sz="1662" dirty="0"/>
              <a:t>提交后到开始相应的时间</a:t>
            </a:r>
            <a:endParaRPr lang="en-US" altLang="zh-CN" sz="1662" dirty="0"/>
          </a:p>
          <a:p>
            <a:pPr lvl="1"/>
            <a:r>
              <a:rPr lang="zh-CN" altLang="en-US" sz="1662" dirty="0"/>
              <a:t>人机交互</a:t>
            </a:r>
            <a:r>
              <a:rPr lang="en-US" altLang="zh-CN" sz="1662" dirty="0"/>
              <a:t>:</a:t>
            </a:r>
            <a:r>
              <a:rPr lang="zh-CN" altLang="en-US" sz="1662" dirty="0"/>
              <a:t>需要快速相应，如按下键盘到显示字符的时间</a:t>
            </a:r>
            <a:endParaRPr lang="en-US" altLang="zh-CN" sz="1662" dirty="0"/>
          </a:p>
          <a:p>
            <a:pPr lvl="1"/>
            <a:r>
              <a:rPr lang="zh-CN" altLang="en-US" sz="1662" dirty="0"/>
              <a:t>与最小等待时间的区别</a:t>
            </a:r>
            <a:r>
              <a:rPr lang="en-US" altLang="zh-CN" sz="1662" dirty="0"/>
              <a:t>:</a:t>
            </a:r>
            <a:r>
              <a:rPr lang="zh-CN" altLang="en-US" sz="1662" dirty="0"/>
              <a:t>考虑中断分派处理等额外开销 </a:t>
            </a:r>
          </a:p>
          <a:p>
            <a:r>
              <a:rPr lang="zh-CN" altLang="en-US" sz="2215" dirty="0"/>
              <a:t>公平性</a:t>
            </a:r>
            <a:r>
              <a:rPr lang="en-US" altLang="zh-CN" sz="2215" dirty="0"/>
              <a:t>(</a:t>
            </a:r>
            <a:r>
              <a:rPr lang="en" altLang="zh-CN" sz="2215" dirty="0" err="1"/>
              <a:t>Faireness</a:t>
            </a:r>
            <a:r>
              <a:rPr lang="en" altLang="zh-CN" sz="2215" dirty="0"/>
              <a:t>): </a:t>
            </a:r>
          </a:p>
          <a:p>
            <a:pPr lvl="1"/>
            <a:r>
              <a:rPr lang="zh-CN" altLang="en-US" sz="1662" dirty="0"/>
              <a:t>以平等方式给系统中每个进程和用户同等的重视， </a:t>
            </a:r>
          </a:p>
          <a:p>
            <a:pPr lvl="1"/>
            <a:r>
              <a:rPr lang="zh-CN" altLang="en-US" sz="1662" dirty="0"/>
              <a:t>公平性与响应时间的可能冲突 </a:t>
            </a:r>
          </a:p>
          <a:p>
            <a:pPr lvl="2"/>
            <a:r>
              <a:rPr lang="zh-CN" altLang="en-US" sz="1662" dirty="0"/>
              <a:t>更好的平均响应时间可能出现调度的不公平 </a:t>
            </a:r>
          </a:p>
          <a:p>
            <a:endParaRPr lang="zh-CN" altLang="en-US" sz="2215" dirty="0"/>
          </a:p>
        </p:txBody>
      </p:sp>
      <p:sp>
        <p:nvSpPr>
          <p:cNvPr id="3" name="标题 2">
            <a:extLst>
              <a:ext uri="{FF2B5EF4-FFF2-40B4-BE49-F238E27FC236}">
                <a16:creationId xmlns:a16="http://schemas.microsoft.com/office/drawing/2014/main" id="{0F403C1B-1FE9-2849-B904-03F638787F61}"/>
              </a:ext>
            </a:extLst>
          </p:cNvPr>
          <p:cNvSpPr>
            <a:spLocks noGrp="1"/>
          </p:cNvSpPr>
          <p:nvPr>
            <p:ph type="title"/>
          </p:nvPr>
        </p:nvSpPr>
        <p:spPr/>
        <p:txBody>
          <a:bodyPr/>
          <a:lstStyle/>
          <a:p>
            <a:r>
              <a:rPr kumimoji="1" lang="zh-CN" altLang="en-US" dirty="0"/>
              <a:t>调度准则</a:t>
            </a:r>
          </a:p>
        </p:txBody>
      </p:sp>
    </p:spTree>
    <p:extLst>
      <p:ext uri="{BB962C8B-B14F-4D97-AF65-F5344CB8AC3E}">
        <p14:creationId xmlns:p14="http://schemas.microsoft.com/office/powerpoint/2010/main" val="55691605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AC675D8-7E48-F94A-86EF-33F12C952CC4}"/>
              </a:ext>
            </a:extLst>
          </p:cNvPr>
          <p:cNvSpPr>
            <a:spLocks noGrp="1"/>
          </p:cNvSpPr>
          <p:nvPr>
            <p:ph idx="1"/>
          </p:nvPr>
        </p:nvSpPr>
        <p:spPr/>
        <p:txBody>
          <a:bodyPr/>
          <a:lstStyle/>
          <a:p>
            <a:r>
              <a:rPr kumimoji="1" lang="zh-CN" altLang="en-US" dirty="0"/>
              <a:t>问题：</a:t>
            </a:r>
            <a:endParaRPr kumimoji="1" lang="en-US" altLang="zh-CN" dirty="0"/>
          </a:p>
          <a:p>
            <a:pPr lvl="1"/>
            <a:r>
              <a:rPr lang="zh-CN" altLang="en-US" dirty="0"/>
              <a:t>相对于服务器，个人计算机的设计目标是什么</a:t>
            </a:r>
            <a:r>
              <a:rPr lang="en-US" altLang="zh-CN" dirty="0"/>
              <a:t>? </a:t>
            </a:r>
          </a:p>
          <a:p>
            <a:pPr lvl="1"/>
            <a:r>
              <a:rPr lang="zh-CN" altLang="en-US" dirty="0"/>
              <a:t>平均响应时间 </a:t>
            </a:r>
            <a:r>
              <a:rPr lang="en" altLang="zh-CN" b="0" dirty="0"/>
              <a:t>vs. </a:t>
            </a:r>
            <a:r>
              <a:rPr lang="zh-CN" altLang="en-US" dirty="0"/>
              <a:t>吞吐率</a:t>
            </a:r>
            <a:endParaRPr lang="en-US" altLang="zh-CN" dirty="0"/>
          </a:p>
          <a:p>
            <a:pPr lvl="1"/>
            <a:r>
              <a:rPr lang="zh-CN" altLang="en-US" dirty="0"/>
              <a:t>平均响应时间 </a:t>
            </a:r>
            <a:r>
              <a:rPr lang="en" altLang="zh-CN" b="0" dirty="0"/>
              <a:t>vs. </a:t>
            </a:r>
            <a:r>
              <a:rPr lang="zh-CN" altLang="en-US" dirty="0"/>
              <a:t>公平性 </a:t>
            </a:r>
            <a:endParaRPr lang="en-US" altLang="zh-CN" dirty="0"/>
          </a:p>
          <a:p>
            <a:pPr lvl="1"/>
            <a:endParaRPr lang="en-US" altLang="zh-CN" dirty="0"/>
          </a:p>
          <a:p>
            <a:pPr lvl="1"/>
            <a:r>
              <a:rPr lang="zh-CN" altLang="en-US" dirty="0"/>
              <a:t>响应时间是操作系统的计算延迟</a:t>
            </a:r>
            <a:endParaRPr lang="en-US" altLang="zh-CN" dirty="0"/>
          </a:p>
          <a:p>
            <a:pPr lvl="1"/>
            <a:r>
              <a:rPr lang="zh-CN" altLang="en-US" dirty="0"/>
              <a:t>吞吐率是操作系统的计算带宽</a:t>
            </a:r>
            <a:endParaRPr lang="en-US" altLang="zh-CN" dirty="0"/>
          </a:p>
          <a:p>
            <a:pPr lvl="2"/>
            <a:r>
              <a:rPr lang="zh-CN" altLang="en-US" dirty="0"/>
              <a:t>增加吞吐量</a:t>
            </a:r>
            <a:endParaRPr lang="en-US" altLang="zh-CN" dirty="0"/>
          </a:p>
          <a:p>
            <a:pPr lvl="3"/>
            <a:r>
              <a:rPr lang="zh-CN" altLang="en-US" dirty="0"/>
              <a:t>减少开销、资源高效率用</a:t>
            </a:r>
            <a:endParaRPr lang="en-US" altLang="zh-CN" dirty="0"/>
          </a:p>
          <a:p>
            <a:pPr lvl="2"/>
            <a:r>
              <a:rPr lang="zh-CN" altLang="en-US" dirty="0"/>
              <a:t>减少等待时间</a:t>
            </a:r>
            <a:endParaRPr lang="en-US" altLang="zh-CN" dirty="0"/>
          </a:p>
          <a:p>
            <a:pPr lvl="3"/>
            <a:r>
              <a:rPr lang="zh-CN" altLang="en-US" dirty="0"/>
              <a:t>减少每个进程等待时间</a:t>
            </a:r>
            <a:endParaRPr lang="en-US" altLang="zh-CN" dirty="0"/>
          </a:p>
          <a:p>
            <a:pPr lvl="2"/>
            <a:r>
              <a:rPr lang="en-US" altLang="zh-CN" dirty="0"/>
              <a:t>OS</a:t>
            </a:r>
            <a:r>
              <a:rPr lang="zh-CN" altLang="en-US" dirty="0"/>
              <a:t>需要保证吞吐量不受用户交互的影响</a:t>
            </a:r>
            <a:endParaRPr lang="en-US" altLang="zh-CN" dirty="0"/>
          </a:p>
          <a:p>
            <a:pPr lvl="1"/>
            <a:endParaRPr lang="zh-CN" altLang="en-US" dirty="0"/>
          </a:p>
          <a:p>
            <a:pPr lvl="1"/>
            <a:endParaRPr kumimoji="1" lang="zh-CN" altLang="en-US" dirty="0"/>
          </a:p>
        </p:txBody>
      </p:sp>
      <p:sp>
        <p:nvSpPr>
          <p:cNvPr id="3" name="标题 2">
            <a:extLst>
              <a:ext uri="{FF2B5EF4-FFF2-40B4-BE49-F238E27FC236}">
                <a16:creationId xmlns:a16="http://schemas.microsoft.com/office/drawing/2014/main" id="{5987E80B-20D2-7541-8811-54BE546A69AF}"/>
              </a:ext>
            </a:extLst>
          </p:cNvPr>
          <p:cNvSpPr>
            <a:spLocks noGrp="1"/>
          </p:cNvSpPr>
          <p:nvPr>
            <p:ph type="title"/>
          </p:nvPr>
        </p:nvSpPr>
        <p:spPr/>
        <p:txBody>
          <a:bodyPr/>
          <a:lstStyle/>
          <a:p>
            <a:r>
              <a:rPr kumimoji="1" lang="zh-CN" altLang="en-US" dirty="0"/>
              <a:t>调度准则</a:t>
            </a:r>
          </a:p>
        </p:txBody>
      </p:sp>
    </p:spTree>
    <p:extLst>
      <p:ext uri="{BB962C8B-B14F-4D97-AF65-F5344CB8AC3E}">
        <p14:creationId xmlns:p14="http://schemas.microsoft.com/office/powerpoint/2010/main" val="130357863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t>1.	</a:t>
            </a:r>
            <a:r>
              <a:rPr lang="zh-CN" altLang="en-US" dirty="0"/>
              <a:t>时钟与定时器</a:t>
            </a:r>
            <a:endParaRPr lang="en-US" altLang="zh-CN" dirty="0"/>
          </a:p>
          <a:p>
            <a:pPr>
              <a:lnSpc>
                <a:spcPct val="150000"/>
              </a:lnSpc>
            </a:pPr>
            <a:r>
              <a:rPr lang="en-US" altLang="zh-CN" dirty="0"/>
              <a:t>2.	</a:t>
            </a:r>
            <a:r>
              <a:rPr lang="zh-CN" altLang="en-US" dirty="0"/>
              <a:t>抢占管理</a:t>
            </a:r>
            <a:endParaRPr lang="en-US" altLang="zh-CN" dirty="0"/>
          </a:p>
          <a:p>
            <a:pPr>
              <a:lnSpc>
                <a:spcPct val="150000"/>
              </a:lnSpc>
            </a:pPr>
            <a:r>
              <a:rPr lang="en-US" altLang="zh-CN" dirty="0"/>
              <a:t>3.	OS</a:t>
            </a:r>
            <a:r>
              <a:rPr lang="zh-CN" altLang="en-US" dirty="0"/>
              <a:t>调度机制</a:t>
            </a:r>
            <a:endParaRPr lang="en-US" altLang="zh-CN" dirty="0"/>
          </a:p>
          <a:p>
            <a:pPr>
              <a:lnSpc>
                <a:spcPct val="150000"/>
              </a:lnSpc>
            </a:pPr>
            <a:r>
              <a:rPr lang="en-US" altLang="zh-CN" dirty="0">
                <a:solidFill>
                  <a:srgbClr val="C00000"/>
                </a:solidFill>
              </a:rPr>
              <a:t>4.	</a:t>
            </a:r>
            <a:r>
              <a:rPr lang="zh-CN" altLang="en-US" dirty="0">
                <a:solidFill>
                  <a:srgbClr val="C00000"/>
                </a:solidFill>
              </a:rPr>
              <a:t>经典进程调度算法</a:t>
            </a:r>
            <a:endParaRPr lang="en-US" altLang="zh-CN" dirty="0">
              <a:solidFill>
                <a:srgbClr val="C00000"/>
              </a:solidFill>
            </a:endParaRPr>
          </a:p>
          <a:p>
            <a:pPr>
              <a:lnSpc>
                <a:spcPct val="150000"/>
              </a:lnSpc>
            </a:pPr>
            <a:r>
              <a:rPr lang="en-US" altLang="zh-CN" dirty="0"/>
              <a:t>5.	</a:t>
            </a:r>
            <a:r>
              <a:rPr lang="zh-CN" altLang="en-US" dirty="0"/>
              <a:t>多核与多处理器调度</a:t>
            </a:r>
            <a:endParaRPr lang="en-US" altLang="zh-CN" dirty="0"/>
          </a:p>
          <a:p>
            <a:pPr>
              <a:lnSpc>
                <a:spcPct val="150000"/>
              </a:lnSpc>
            </a:pPr>
            <a:r>
              <a:rPr lang="en-US" altLang="zh-CN" dirty="0"/>
              <a:t>6.	</a:t>
            </a:r>
            <a:r>
              <a:rPr lang="zh-CN" altLang="en-US" dirty="0"/>
              <a:t>实时调度</a:t>
            </a:r>
            <a:endParaRPr lang="en-US" altLang="zh-CN" dirty="0"/>
          </a:p>
        </p:txBody>
      </p:sp>
    </p:spTree>
    <p:extLst>
      <p:ext uri="{BB962C8B-B14F-4D97-AF65-F5344CB8AC3E}">
        <p14:creationId xmlns:p14="http://schemas.microsoft.com/office/powerpoint/2010/main" val="199000508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784AA1-B9D0-3941-9713-C5A02B32BCFD}"/>
              </a:ext>
            </a:extLst>
          </p:cNvPr>
          <p:cNvSpPr>
            <a:spLocks noGrp="1"/>
          </p:cNvSpPr>
          <p:nvPr>
            <p:ph idx="1"/>
          </p:nvPr>
        </p:nvSpPr>
        <p:spPr/>
        <p:txBody>
          <a:bodyPr/>
          <a:lstStyle/>
          <a:p>
            <a:r>
              <a:rPr kumimoji="1" lang="zh-CN" altLang="en-US" dirty="0"/>
              <a:t>先来先服务算法</a:t>
            </a:r>
            <a:endParaRPr kumimoji="1" lang="en-US" altLang="zh-CN" dirty="0"/>
          </a:p>
          <a:p>
            <a:r>
              <a:rPr lang="zh-CN" altLang="en-US" dirty="0"/>
              <a:t>短进程优先算法</a:t>
            </a:r>
            <a:endParaRPr lang="en-US" altLang="zh-CN" dirty="0"/>
          </a:p>
          <a:p>
            <a:r>
              <a:rPr lang="zh-CN" altLang="en-US" dirty="0"/>
              <a:t>彩票调度算法</a:t>
            </a:r>
            <a:endParaRPr lang="en-US" altLang="zh-CN" dirty="0"/>
          </a:p>
          <a:p>
            <a:r>
              <a:rPr lang="zh-CN" altLang="en-US" dirty="0"/>
              <a:t>最高响应比优先算法</a:t>
            </a:r>
            <a:endParaRPr kumimoji="1" lang="en-US" altLang="zh-CN" dirty="0"/>
          </a:p>
          <a:p>
            <a:r>
              <a:rPr lang="zh-CN" altLang="en-US" dirty="0"/>
              <a:t>时间片轮转算法</a:t>
            </a:r>
            <a:endParaRPr lang="en-US" altLang="zh-CN" dirty="0"/>
          </a:p>
          <a:p>
            <a:r>
              <a:rPr lang="zh-CN" altLang="en-US" dirty="0"/>
              <a:t>虚拟轮转算法</a:t>
            </a:r>
            <a:endParaRPr lang="en-US" altLang="zh-CN" dirty="0"/>
          </a:p>
          <a:p>
            <a:r>
              <a:rPr kumimoji="1" lang="zh-CN" altLang="en-US" dirty="0"/>
              <a:t>多级反馈队列算法</a:t>
            </a:r>
            <a:endParaRPr kumimoji="1" lang="en-US" altLang="zh-CN" dirty="0"/>
          </a:p>
          <a:p>
            <a:r>
              <a:rPr lang="zh-CN" altLang="en-US" dirty="0"/>
              <a:t>公平共享调度算法</a:t>
            </a:r>
            <a:endParaRPr kumimoji="1" lang="zh-CN" altLang="en-US" dirty="0"/>
          </a:p>
        </p:txBody>
      </p:sp>
      <p:sp>
        <p:nvSpPr>
          <p:cNvPr id="3" name="标题 2">
            <a:extLst>
              <a:ext uri="{FF2B5EF4-FFF2-40B4-BE49-F238E27FC236}">
                <a16:creationId xmlns:a16="http://schemas.microsoft.com/office/drawing/2014/main" id="{3BD5BFFA-3BAF-1D40-846E-A1712AC24C09}"/>
              </a:ext>
            </a:extLst>
          </p:cNvPr>
          <p:cNvSpPr>
            <a:spLocks noGrp="1"/>
          </p:cNvSpPr>
          <p:nvPr>
            <p:ph type="title"/>
          </p:nvPr>
        </p:nvSpPr>
        <p:spPr/>
        <p:txBody>
          <a:bodyPr/>
          <a:lstStyle/>
          <a:p>
            <a:r>
              <a:rPr kumimoji="1" lang="zh-CN" altLang="en-US" dirty="0"/>
              <a:t>调度算法</a:t>
            </a:r>
          </a:p>
        </p:txBody>
      </p:sp>
    </p:spTree>
    <p:extLst>
      <p:ext uri="{BB962C8B-B14F-4D97-AF65-F5344CB8AC3E}">
        <p14:creationId xmlns:p14="http://schemas.microsoft.com/office/powerpoint/2010/main" val="12999876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solidFill>
                  <a:srgbClr val="C00000"/>
                </a:solidFill>
              </a:rPr>
              <a:t>1.	</a:t>
            </a:r>
            <a:r>
              <a:rPr lang="zh-CN" altLang="en-US" dirty="0">
                <a:solidFill>
                  <a:srgbClr val="C00000"/>
                </a:solidFill>
              </a:rPr>
              <a:t>时钟与定时器</a:t>
            </a:r>
            <a:endParaRPr lang="en-US" altLang="zh-CN" dirty="0">
              <a:solidFill>
                <a:srgbClr val="C00000"/>
              </a:solidFill>
            </a:endParaRPr>
          </a:p>
          <a:p>
            <a:pPr>
              <a:lnSpc>
                <a:spcPct val="150000"/>
              </a:lnSpc>
            </a:pPr>
            <a:r>
              <a:rPr lang="en-US" altLang="zh-CN" dirty="0"/>
              <a:t>2.	</a:t>
            </a:r>
            <a:r>
              <a:rPr lang="zh-CN" altLang="en-US" dirty="0"/>
              <a:t>抢占管理</a:t>
            </a:r>
            <a:endParaRPr lang="en-US" altLang="zh-CN" dirty="0"/>
          </a:p>
          <a:p>
            <a:pPr>
              <a:lnSpc>
                <a:spcPct val="150000"/>
              </a:lnSpc>
            </a:pPr>
            <a:r>
              <a:rPr lang="en-US" altLang="zh-CN" dirty="0"/>
              <a:t>3.	OS</a:t>
            </a:r>
            <a:r>
              <a:rPr lang="zh-CN" altLang="en-US" dirty="0"/>
              <a:t>调度机制</a:t>
            </a:r>
            <a:endParaRPr lang="en-US" altLang="zh-CN" dirty="0"/>
          </a:p>
          <a:p>
            <a:pPr>
              <a:lnSpc>
                <a:spcPct val="150000"/>
              </a:lnSpc>
            </a:pPr>
            <a:r>
              <a:rPr lang="en-US" altLang="zh-CN" dirty="0"/>
              <a:t>4.	</a:t>
            </a:r>
            <a:r>
              <a:rPr lang="zh-CN" altLang="en-US" dirty="0"/>
              <a:t>经典进程调度算法</a:t>
            </a:r>
            <a:endParaRPr lang="en-US" altLang="zh-CN" dirty="0"/>
          </a:p>
          <a:p>
            <a:pPr>
              <a:lnSpc>
                <a:spcPct val="150000"/>
              </a:lnSpc>
            </a:pPr>
            <a:r>
              <a:rPr lang="en-US" altLang="zh-CN" dirty="0"/>
              <a:t>5.	</a:t>
            </a:r>
            <a:r>
              <a:rPr lang="zh-CN" altLang="en-US" dirty="0"/>
              <a:t>多核与多处理器调度</a:t>
            </a:r>
            <a:endParaRPr lang="en-US" altLang="zh-CN" dirty="0"/>
          </a:p>
          <a:p>
            <a:pPr>
              <a:lnSpc>
                <a:spcPct val="150000"/>
              </a:lnSpc>
            </a:pPr>
            <a:r>
              <a:rPr lang="en-US" altLang="zh-CN" dirty="0"/>
              <a:t>6.	</a:t>
            </a:r>
            <a:r>
              <a:rPr lang="zh-CN" altLang="en-US" dirty="0"/>
              <a:t>实时调度</a:t>
            </a:r>
            <a:endParaRPr lang="en-US" altLang="zh-CN" dirty="0"/>
          </a:p>
        </p:txBody>
      </p:sp>
    </p:spTree>
    <p:extLst>
      <p:ext uri="{BB962C8B-B14F-4D97-AF65-F5344CB8AC3E}">
        <p14:creationId xmlns:p14="http://schemas.microsoft.com/office/powerpoint/2010/main" val="64905476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4AAF073-7F64-8048-A78A-379673E5299B}"/>
              </a:ext>
            </a:extLst>
          </p:cNvPr>
          <p:cNvSpPr>
            <a:spLocks noGrp="1"/>
          </p:cNvSpPr>
          <p:nvPr>
            <p:ph idx="1"/>
          </p:nvPr>
        </p:nvSpPr>
        <p:spPr/>
        <p:txBody>
          <a:bodyPr/>
          <a:lstStyle/>
          <a:p>
            <a:r>
              <a:rPr lang="zh-CN" altLang="en-US" dirty="0"/>
              <a:t>依据进程进入就绪状态的先后顺序执行</a:t>
            </a:r>
            <a:endParaRPr lang="en-US" altLang="zh-CN" dirty="0"/>
          </a:p>
          <a:p>
            <a:pPr lvl="1"/>
            <a:r>
              <a:rPr lang="zh-CN" altLang="en-US" dirty="0"/>
              <a:t>一直运行到结束（早期）</a:t>
            </a:r>
            <a:endParaRPr lang="en-US" altLang="zh-CN" dirty="0"/>
          </a:p>
          <a:p>
            <a:pPr lvl="1"/>
            <a:r>
              <a:rPr lang="zh-CN" altLang="en-US" dirty="0"/>
              <a:t>一直运行到阻塞或主动放弃</a:t>
            </a:r>
            <a:r>
              <a:rPr lang="en-US" altLang="zh-CN" dirty="0"/>
              <a:t>CPU</a:t>
            </a:r>
          </a:p>
          <a:p>
            <a:pPr lvl="1"/>
            <a:r>
              <a:rPr lang="zh-CN" altLang="en-US" dirty="0"/>
              <a:t>用于非抢占式调度</a:t>
            </a:r>
            <a:endParaRPr lang="en-US" altLang="zh-CN" dirty="0"/>
          </a:p>
          <a:p>
            <a:r>
              <a:rPr lang="en-US" altLang="zh-CN" dirty="0"/>
              <a:t>3</a:t>
            </a:r>
            <a:r>
              <a:rPr lang="zh-CN" altLang="en-US" dirty="0"/>
              <a:t>个进程，计算时间分别为</a:t>
            </a:r>
            <a:r>
              <a:rPr lang="en-US" altLang="zh-CN" dirty="0"/>
              <a:t>24</a:t>
            </a:r>
            <a:r>
              <a:rPr lang="zh-CN" altLang="en-US" dirty="0"/>
              <a:t>，</a:t>
            </a:r>
            <a:r>
              <a:rPr lang="en-US" altLang="zh-CN" dirty="0"/>
              <a:t>3</a:t>
            </a:r>
            <a:r>
              <a:rPr lang="zh-CN" altLang="en-US" dirty="0"/>
              <a:t>，</a:t>
            </a:r>
            <a:r>
              <a:rPr lang="en-US" altLang="zh-CN" dirty="0"/>
              <a:t>3</a:t>
            </a:r>
          </a:p>
          <a:p>
            <a:r>
              <a:rPr lang="zh-CN" altLang="en-US" dirty="0"/>
              <a:t>例子</a:t>
            </a:r>
            <a:r>
              <a:rPr lang="en-US" altLang="zh-CN" dirty="0"/>
              <a:t>1:</a:t>
            </a:r>
            <a:r>
              <a:rPr lang="zh-CN" altLang="en-US" dirty="0"/>
              <a:t>到达顺序</a:t>
            </a:r>
            <a:r>
              <a:rPr lang="en-US" altLang="zh-CN" dirty="0"/>
              <a:t>P1</a:t>
            </a:r>
            <a:r>
              <a:rPr lang="zh-CN" altLang="en-US" dirty="0"/>
              <a:t>，</a:t>
            </a:r>
            <a:r>
              <a:rPr lang="en-US" altLang="zh-CN" dirty="0"/>
              <a:t>P2</a:t>
            </a:r>
            <a:r>
              <a:rPr lang="zh-CN" altLang="en-US" dirty="0"/>
              <a:t>，</a:t>
            </a:r>
            <a:r>
              <a:rPr lang="en-US" altLang="zh-CN" dirty="0"/>
              <a:t>P3</a:t>
            </a:r>
          </a:p>
          <a:p>
            <a:pPr lvl="1"/>
            <a:r>
              <a:rPr lang="zh-CN" altLang="en-US" dirty="0"/>
              <a:t>平均响应时间</a:t>
            </a:r>
            <a:r>
              <a:rPr lang="en-US" altLang="zh-CN" b="0" dirty="0"/>
              <a:t>=</a:t>
            </a:r>
            <a:r>
              <a:rPr lang="en-US" altLang="zh-CN" dirty="0"/>
              <a:t>(</a:t>
            </a:r>
            <a:r>
              <a:rPr lang="en-US" altLang="zh-CN" b="0" dirty="0"/>
              <a:t>24+27+30</a:t>
            </a:r>
            <a:r>
              <a:rPr lang="en-US" altLang="zh-CN" dirty="0"/>
              <a:t>)</a:t>
            </a:r>
            <a:r>
              <a:rPr lang="en-US" altLang="zh-CN" b="0" dirty="0"/>
              <a:t>/3=27 </a:t>
            </a:r>
            <a:endParaRPr lang="en-US" altLang="zh-CN" dirty="0"/>
          </a:p>
          <a:p>
            <a:pPr marL="0" indent="0">
              <a:buNone/>
            </a:pPr>
            <a:endParaRPr lang="en-US" altLang="zh-CN" dirty="0"/>
          </a:p>
          <a:p>
            <a:r>
              <a:rPr lang="zh-CN" altLang="en-US" dirty="0"/>
              <a:t>例子</a:t>
            </a:r>
            <a:r>
              <a:rPr lang="en-US" altLang="zh-CN" dirty="0"/>
              <a:t>2:</a:t>
            </a:r>
            <a:r>
              <a:rPr lang="zh-CN" altLang="en-US" dirty="0"/>
              <a:t>到达顺序</a:t>
            </a:r>
            <a:r>
              <a:rPr lang="en-US" altLang="zh-CN" dirty="0"/>
              <a:t>P2</a:t>
            </a:r>
            <a:r>
              <a:rPr lang="zh-CN" altLang="en-US" dirty="0"/>
              <a:t>，</a:t>
            </a:r>
            <a:r>
              <a:rPr lang="en-US" altLang="zh-CN" dirty="0"/>
              <a:t>P3</a:t>
            </a:r>
            <a:r>
              <a:rPr lang="zh-CN" altLang="en-US" dirty="0"/>
              <a:t>，</a:t>
            </a:r>
            <a:r>
              <a:rPr lang="en-US" altLang="zh-CN" dirty="0"/>
              <a:t>P1</a:t>
            </a:r>
          </a:p>
          <a:p>
            <a:pPr lvl="1"/>
            <a:r>
              <a:rPr lang="zh-CN" altLang="en-US" dirty="0"/>
              <a:t>平均响应时间 </a:t>
            </a:r>
            <a:r>
              <a:rPr lang="en-US" altLang="zh-CN" b="0" dirty="0"/>
              <a:t>= </a:t>
            </a:r>
            <a:r>
              <a:rPr lang="en-US" altLang="zh-CN" dirty="0"/>
              <a:t>(</a:t>
            </a:r>
            <a:r>
              <a:rPr lang="en-US" altLang="zh-CN" b="0" dirty="0"/>
              <a:t>3</a:t>
            </a:r>
            <a:r>
              <a:rPr lang="en-US" altLang="zh-CN" dirty="0"/>
              <a:t>+6+</a:t>
            </a:r>
            <a:r>
              <a:rPr lang="en-US" altLang="zh-CN" b="0" dirty="0"/>
              <a:t>30</a:t>
            </a:r>
            <a:r>
              <a:rPr lang="en-US" altLang="zh-CN" dirty="0"/>
              <a:t>) </a:t>
            </a:r>
            <a:r>
              <a:rPr lang="en-US" altLang="zh-CN" b="0" dirty="0"/>
              <a:t>/ 3 = 13 </a:t>
            </a:r>
            <a:endParaRPr lang="zh-CN" altLang="en-US" dirty="0"/>
          </a:p>
          <a:p>
            <a:pPr lvl="1"/>
            <a:endParaRPr lang="en-US" altLang="zh-CN" dirty="0"/>
          </a:p>
        </p:txBody>
      </p:sp>
      <p:sp>
        <p:nvSpPr>
          <p:cNvPr id="3" name="标题 2">
            <a:extLst>
              <a:ext uri="{FF2B5EF4-FFF2-40B4-BE49-F238E27FC236}">
                <a16:creationId xmlns:a16="http://schemas.microsoft.com/office/drawing/2014/main" id="{0D31CC70-58C9-9148-9DA7-FE049C31F49A}"/>
              </a:ext>
            </a:extLst>
          </p:cNvPr>
          <p:cNvSpPr>
            <a:spLocks noGrp="1"/>
          </p:cNvSpPr>
          <p:nvPr>
            <p:ph type="title"/>
          </p:nvPr>
        </p:nvSpPr>
        <p:spPr/>
        <p:txBody>
          <a:bodyPr/>
          <a:lstStyle/>
          <a:p>
            <a:r>
              <a:rPr kumimoji="1" lang="zh-CN" altLang="en-US" dirty="0"/>
              <a:t>先来先服务算法（</a:t>
            </a:r>
            <a:r>
              <a:rPr kumimoji="1" lang="en-US" altLang="zh-CN" dirty="0"/>
              <a:t>FCFS</a:t>
            </a:r>
            <a:r>
              <a:rPr kumimoji="1" lang="zh-CN" altLang="en-US" dirty="0"/>
              <a:t>，</a:t>
            </a:r>
            <a:r>
              <a:rPr kumimoji="1" lang="en-US" altLang="zh-CN" dirty="0"/>
              <a:t>First</a:t>
            </a:r>
            <a:r>
              <a:rPr kumimoji="1" lang="zh-CN" altLang="en-US" dirty="0"/>
              <a:t> </a:t>
            </a:r>
            <a:r>
              <a:rPr kumimoji="1" lang="en-US" altLang="zh-CN" dirty="0"/>
              <a:t>Come</a:t>
            </a:r>
            <a:r>
              <a:rPr kumimoji="1" lang="zh-CN" altLang="en-US" dirty="0"/>
              <a:t> </a:t>
            </a:r>
            <a:r>
              <a:rPr kumimoji="1" lang="en-US" altLang="zh-CN" dirty="0"/>
              <a:t>First</a:t>
            </a:r>
            <a:r>
              <a:rPr kumimoji="1" lang="zh-CN" altLang="en-US" dirty="0"/>
              <a:t> </a:t>
            </a:r>
            <a:r>
              <a:rPr kumimoji="1" lang="en-US" altLang="zh-CN" dirty="0"/>
              <a:t>Served</a:t>
            </a:r>
            <a:r>
              <a:rPr kumimoji="1" lang="zh-CN" altLang="en-US" dirty="0"/>
              <a:t>）</a:t>
            </a:r>
          </a:p>
        </p:txBody>
      </p:sp>
      <p:pic>
        <p:nvPicPr>
          <p:cNvPr id="5" name="图片 4">
            <a:extLst>
              <a:ext uri="{FF2B5EF4-FFF2-40B4-BE49-F238E27FC236}">
                <a16:creationId xmlns:a16="http://schemas.microsoft.com/office/drawing/2014/main" id="{F34F427A-4B11-5C4B-B883-858659D21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915" y="4226627"/>
            <a:ext cx="7730102" cy="522733"/>
          </a:xfrm>
          <a:prstGeom prst="rect">
            <a:avLst/>
          </a:prstGeom>
        </p:spPr>
      </p:pic>
      <p:pic>
        <p:nvPicPr>
          <p:cNvPr id="7" name="图片 6">
            <a:extLst>
              <a:ext uri="{FF2B5EF4-FFF2-40B4-BE49-F238E27FC236}">
                <a16:creationId xmlns:a16="http://schemas.microsoft.com/office/drawing/2014/main" id="{7D3BCB51-1819-2046-9F92-1226AFDD5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914" y="5775124"/>
            <a:ext cx="7750180" cy="492327"/>
          </a:xfrm>
          <a:prstGeom prst="rect">
            <a:avLst/>
          </a:prstGeom>
        </p:spPr>
      </p:pic>
    </p:spTree>
    <p:extLst>
      <p:ext uri="{BB962C8B-B14F-4D97-AF65-F5344CB8AC3E}">
        <p14:creationId xmlns:p14="http://schemas.microsoft.com/office/powerpoint/2010/main" val="30886921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0E39819-A2A0-504E-944C-5EA8E753AD53}"/>
              </a:ext>
            </a:extLst>
          </p:cNvPr>
          <p:cNvSpPr>
            <a:spLocks noGrp="1"/>
          </p:cNvSpPr>
          <p:nvPr>
            <p:ph idx="1"/>
          </p:nvPr>
        </p:nvSpPr>
        <p:spPr/>
        <p:txBody>
          <a:bodyPr/>
          <a:lstStyle/>
          <a:p>
            <a:r>
              <a:rPr kumimoji="1" lang="zh-CN" altLang="en-US" dirty="0"/>
              <a:t>优点：</a:t>
            </a:r>
            <a:endParaRPr kumimoji="1" lang="en-US" altLang="zh-CN" dirty="0"/>
          </a:p>
          <a:p>
            <a:pPr lvl="1"/>
            <a:r>
              <a:rPr lang="zh-CN" altLang="en-US" dirty="0"/>
              <a:t>实现简单</a:t>
            </a:r>
            <a:endParaRPr lang="en-US" altLang="zh-CN" dirty="0"/>
          </a:p>
          <a:p>
            <a:r>
              <a:rPr kumimoji="1" lang="zh-CN" altLang="en-US" dirty="0"/>
              <a:t>缺点</a:t>
            </a:r>
            <a:endParaRPr kumimoji="1" lang="en-US" altLang="zh-CN" dirty="0"/>
          </a:p>
          <a:p>
            <a:pPr lvl="1"/>
            <a:r>
              <a:rPr lang="zh-CN" altLang="en-US" sz="2215" dirty="0"/>
              <a:t>平均响应时间波动较大</a:t>
            </a:r>
            <a:endParaRPr lang="en-US" altLang="zh-CN" sz="2215" dirty="0"/>
          </a:p>
          <a:p>
            <a:pPr lvl="2"/>
            <a:r>
              <a:rPr lang="zh-CN" altLang="en-US" dirty="0"/>
              <a:t>短进程</a:t>
            </a:r>
            <a:r>
              <a:rPr lang="en-US" altLang="zh-CN" dirty="0"/>
              <a:t>(</a:t>
            </a:r>
            <a:r>
              <a:rPr lang="zh-CN" altLang="en-US" dirty="0"/>
              <a:t>作业</a:t>
            </a:r>
            <a:r>
              <a:rPr lang="en-US" altLang="zh-CN" dirty="0"/>
              <a:t>)</a:t>
            </a:r>
            <a:r>
              <a:rPr lang="zh-CN" altLang="en-US" dirty="0"/>
              <a:t>排到长进程</a:t>
            </a:r>
            <a:r>
              <a:rPr lang="en-US" altLang="zh-CN" dirty="0"/>
              <a:t>(</a:t>
            </a:r>
            <a:r>
              <a:rPr lang="zh-CN" altLang="en-US" dirty="0"/>
              <a:t>作业</a:t>
            </a:r>
            <a:r>
              <a:rPr lang="en-US" altLang="zh-CN" dirty="0"/>
              <a:t>)</a:t>
            </a:r>
            <a:r>
              <a:rPr lang="zh-CN" altLang="en-US" dirty="0"/>
              <a:t>后面 </a:t>
            </a:r>
          </a:p>
          <a:p>
            <a:pPr lvl="1"/>
            <a:r>
              <a:rPr lang="en" altLang="zh-CN" sz="2215" b="0" dirty="0"/>
              <a:t>I/O</a:t>
            </a:r>
            <a:r>
              <a:rPr lang="zh-CN" altLang="en-US" sz="2215" dirty="0"/>
              <a:t>资源和</a:t>
            </a:r>
            <a:r>
              <a:rPr lang="en" altLang="zh-CN" sz="2215" b="0" dirty="0"/>
              <a:t>CPU</a:t>
            </a:r>
            <a:r>
              <a:rPr lang="zh-CN" altLang="en-US" sz="2215" dirty="0"/>
              <a:t>资源的利用率较低</a:t>
            </a:r>
            <a:endParaRPr lang="en-US" altLang="zh-CN" sz="2215" dirty="0"/>
          </a:p>
          <a:p>
            <a:pPr lvl="2"/>
            <a:r>
              <a:rPr lang="en" altLang="zh-CN" b="0" dirty="0"/>
              <a:t>CPU</a:t>
            </a:r>
            <a:r>
              <a:rPr lang="zh-CN" altLang="en-US" dirty="0"/>
              <a:t>密集型应用导致</a:t>
            </a:r>
            <a:r>
              <a:rPr lang="en" altLang="zh-CN" b="0" dirty="0"/>
              <a:t>I/O</a:t>
            </a:r>
            <a:r>
              <a:rPr lang="zh-CN" altLang="en-US" dirty="0"/>
              <a:t>设备空闲，</a:t>
            </a:r>
            <a:r>
              <a:rPr lang="en" altLang="zh-CN" b="0" dirty="0"/>
              <a:t>I/O</a:t>
            </a:r>
            <a:r>
              <a:rPr lang="zh-CN" altLang="en-US" dirty="0"/>
              <a:t>资源利用率低 </a:t>
            </a:r>
          </a:p>
          <a:p>
            <a:pPr lvl="1"/>
            <a:endParaRPr kumimoji="1" lang="zh-CN" altLang="en-US" dirty="0"/>
          </a:p>
        </p:txBody>
      </p:sp>
      <p:sp>
        <p:nvSpPr>
          <p:cNvPr id="3" name="标题 2">
            <a:extLst>
              <a:ext uri="{FF2B5EF4-FFF2-40B4-BE49-F238E27FC236}">
                <a16:creationId xmlns:a16="http://schemas.microsoft.com/office/drawing/2014/main" id="{6922A37E-BA14-2245-B877-46CD499AB775}"/>
              </a:ext>
            </a:extLst>
          </p:cNvPr>
          <p:cNvSpPr>
            <a:spLocks noGrp="1"/>
          </p:cNvSpPr>
          <p:nvPr>
            <p:ph type="title"/>
          </p:nvPr>
        </p:nvSpPr>
        <p:spPr/>
        <p:txBody>
          <a:bodyPr/>
          <a:lstStyle/>
          <a:p>
            <a:r>
              <a:rPr kumimoji="1" lang="zh-CN" altLang="en-US" dirty="0"/>
              <a:t>先到先服务算法</a:t>
            </a:r>
          </a:p>
        </p:txBody>
      </p:sp>
    </p:spTree>
    <p:extLst>
      <p:ext uri="{BB962C8B-B14F-4D97-AF65-F5344CB8AC3E}">
        <p14:creationId xmlns:p14="http://schemas.microsoft.com/office/powerpoint/2010/main" val="47170188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0C64402-A991-F940-9F3B-4297A3E91EE8}"/>
              </a:ext>
            </a:extLst>
          </p:cNvPr>
          <p:cNvSpPr>
            <a:spLocks noGrp="1"/>
          </p:cNvSpPr>
          <p:nvPr>
            <p:ph idx="1"/>
          </p:nvPr>
        </p:nvSpPr>
        <p:spPr/>
        <p:txBody>
          <a:bodyPr/>
          <a:lstStyle/>
          <a:p>
            <a:r>
              <a:rPr lang="zh-CN" altLang="en-US" dirty="0"/>
              <a:t>最短时间优先</a:t>
            </a:r>
            <a:r>
              <a:rPr lang="en-US" altLang="zh-CN" dirty="0"/>
              <a:t>(</a:t>
            </a:r>
            <a:r>
              <a:rPr lang="en" altLang="zh-CN" b="0" dirty="0"/>
              <a:t>STCF</a:t>
            </a:r>
            <a:r>
              <a:rPr lang="en" altLang="zh-CN" dirty="0"/>
              <a:t>) </a:t>
            </a:r>
          </a:p>
          <a:p>
            <a:pPr lvl="1"/>
            <a:r>
              <a:rPr lang="zh-CN" altLang="en-US" dirty="0"/>
              <a:t>非抢占</a:t>
            </a:r>
            <a:endParaRPr lang="en-US" altLang="zh-CN" dirty="0"/>
          </a:p>
          <a:p>
            <a:r>
              <a:rPr lang="zh-CN" altLang="en-US" dirty="0"/>
              <a:t>最短剩余时间优先</a:t>
            </a:r>
            <a:r>
              <a:rPr lang="en-US" altLang="zh-CN" dirty="0"/>
              <a:t>(</a:t>
            </a:r>
            <a:r>
              <a:rPr lang="en" altLang="zh-CN" b="0" dirty="0"/>
              <a:t>SRTCF</a:t>
            </a:r>
            <a:r>
              <a:rPr lang="en" altLang="zh-CN" dirty="0"/>
              <a:t>) </a:t>
            </a:r>
          </a:p>
          <a:p>
            <a:pPr lvl="1"/>
            <a:r>
              <a:rPr lang="zh-CN" altLang="en-US" dirty="0"/>
              <a:t>抢占 </a:t>
            </a:r>
          </a:p>
          <a:p>
            <a:r>
              <a:rPr lang="zh-CN" altLang="en-US" dirty="0"/>
              <a:t>最短时间优先的例子</a:t>
            </a:r>
            <a:endParaRPr lang="en-US" altLang="zh-CN" dirty="0"/>
          </a:p>
          <a:p>
            <a:pPr lvl="1"/>
            <a:r>
              <a:rPr lang="en" altLang="zh-CN" b="0" dirty="0"/>
              <a:t>P1=6s,P2=8s,P3=7s,P4=3s </a:t>
            </a:r>
            <a:endParaRPr lang="en" altLang="zh-CN" dirty="0"/>
          </a:p>
          <a:p>
            <a:pPr lvl="1"/>
            <a:r>
              <a:rPr lang="zh-CN" altLang="en-US" dirty="0"/>
              <a:t>所有作业同时到达</a:t>
            </a:r>
            <a:endParaRPr lang="en-US" altLang="zh-CN" dirty="0"/>
          </a:p>
          <a:p>
            <a:pPr lvl="1"/>
            <a:r>
              <a:rPr lang="zh-CN" altLang="en-US" dirty="0"/>
              <a:t>平均响应时间</a:t>
            </a:r>
            <a:r>
              <a:rPr lang="en-US" altLang="zh-CN" b="0" dirty="0"/>
              <a:t>=</a:t>
            </a:r>
            <a:r>
              <a:rPr lang="en-US" altLang="zh-CN" dirty="0"/>
              <a:t>(</a:t>
            </a:r>
            <a:r>
              <a:rPr lang="en-US" altLang="zh-CN" b="0" dirty="0"/>
              <a:t>0+3+9+16</a:t>
            </a:r>
            <a:r>
              <a:rPr lang="en-US" altLang="zh-CN" dirty="0"/>
              <a:t>)</a:t>
            </a:r>
            <a:r>
              <a:rPr lang="en-US" altLang="zh-CN" b="0" dirty="0"/>
              <a:t>/4=7 </a:t>
            </a:r>
            <a:endParaRPr lang="zh-CN" altLang="en-US" dirty="0"/>
          </a:p>
          <a:p>
            <a:endParaRPr kumimoji="1" lang="zh-CN" altLang="en-US" dirty="0"/>
          </a:p>
        </p:txBody>
      </p:sp>
      <p:sp>
        <p:nvSpPr>
          <p:cNvPr id="3" name="标题 2">
            <a:extLst>
              <a:ext uri="{FF2B5EF4-FFF2-40B4-BE49-F238E27FC236}">
                <a16:creationId xmlns:a16="http://schemas.microsoft.com/office/drawing/2014/main" id="{051CF063-026F-E74A-9671-F974657CFD10}"/>
              </a:ext>
            </a:extLst>
          </p:cNvPr>
          <p:cNvSpPr>
            <a:spLocks noGrp="1"/>
          </p:cNvSpPr>
          <p:nvPr>
            <p:ph type="title"/>
          </p:nvPr>
        </p:nvSpPr>
        <p:spPr/>
        <p:txBody>
          <a:bodyPr/>
          <a:lstStyle/>
          <a:p>
            <a:r>
              <a:rPr lang="zh-CN" altLang="en-US" dirty="0"/>
              <a:t>短进程优先算法</a:t>
            </a:r>
            <a:endParaRPr lang="en-US" altLang="zh-CN" dirty="0"/>
          </a:p>
        </p:txBody>
      </p:sp>
      <p:pic>
        <p:nvPicPr>
          <p:cNvPr id="5" name="图片 4" descr="手机屏幕截图&#10;&#10;描述已自动生成">
            <a:extLst>
              <a:ext uri="{FF2B5EF4-FFF2-40B4-BE49-F238E27FC236}">
                <a16:creationId xmlns:a16="http://schemas.microsoft.com/office/drawing/2014/main" id="{DE48DC88-B368-1349-B1FF-80A42AB77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80" y="4718312"/>
            <a:ext cx="7943841" cy="1329378"/>
          </a:xfrm>
          <a:prstGeom prst="rect">
            <a:avLst/>
          </a:prstGeom>
        </p:spPr>
      </p:pic>
    </p:spTree>
    <p:extLst>
      <p:ext uri="{BB962C8B-B14F-4D97-AF65-F5344CB8AC3E}">
        <p14:creationId xmlns:p14="http://schemas.microsoft.com/office/powerpoint/2010/main" val="181463577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0AF39F4-61AA-3D45-9BE8-B8B1FFE4FB49}"/>
              </a:ext>
            </a:extLst>
          </p:cNvPr>
          <p:cNvSpPr>
            <a:spLocks noGrp="1"/>
          </p:cNvSpPr>
          <p:nvPr>
            <p:ph idx="1"/>
          </p:nvPr>
        </p:nvSpPr>
        <p:spPr/>
        <p:txBody>
          <a:bodyPr/>
          <a:lstStyle/>
          <a:p>
            <a:r>
              <a:rPr lang="zh-CN" altLang="en-US" dirty="0"/>
              <a:t>选择就绪队列中剩余时间最短进程占用</a:t>
            </a:r>
            <a:r>
              <a:rPr lang="en" altLang="zh-CN" b="0" dirty="0"/>
              <a:t>CPU</a:t>
            </a:r>
            <a:r>
              <a:rPr lang="zh-CN" altLang="en-US" dirty="0"/>
              <a:t>进入 运行状态 </a:t>
            </a:r>
          </a:p>
          <a:p>
            <a:r>
              <a:rPr lang="zh-CN" altLang="en-US" dirty="0"/>
              <a:t>就绪队列按剩余时间来排序 </a:t>
            </a:r>
          </a:p>
          <a:p>
            <a:endParaRPr kumimoji="1" lang="zh-CN" altLang="en-US" dirty="0"/>
          </a:p>
        </p:txBody>
      </p:sp>
      <p:sp>
        <p:nvSpPr>
          <p:cNvPr id="3" name="标题 2">
            <a:extLst>
              <a:ext uri="{FF2B5EF4-FFF2-40B4-BE49-F238E27FC236}">
                <a16:creationId xmlns:a16="http://schemas.microsoft.com/office/drawing/2014/main" id="{D06798FB-3756-4A43-A50D-0A0220F3A466}"/>
              </a:ext>
            </a:extLst>
          </p:cNvPr>
          <p:cNvSpPr>
            <a:spLocks noGrp="1"/>
          </p:cNvSpPr>
          <p:nvPr>
            <p:ph type="title"/>
          </p:nvPr>
        </p:nvSpPr>
        <p:spPr/>
        <p:txBody>
          <a:bodyPr/>
          <a:lstStyle/>
          <a:p>
            <a:r>
              <a:rPr kumimoji="1" lang="zh-CN" altLang="en-US" dirty="0"/>
              <a:t>最短剩余时间优先</a:t>
            </a:r>
          </a:p>
        </p:txBody>
      </p:sp>
      <p:grpSp>
        <p:nvGrpSpPr>
          <p:cNvPr id="4" name="组合 3">
            <a:extLst>
              <a:ext uri="{FF2B5EF4-FFF2-40B4-BE49-F238E27FC236}">
                <a16:creationId xmlns:a16="http://schemas.microsoft.com/office/drawing/2014/main" id="{4B2DC8E8-A6A9-C941-B97A-A4A8A51D33EE}"/>
              </a:ext>
            </a:extLst>
          </p:cNvPr>
          <p:cNvGrpSpPr/>
          <p:nvPr/>
        </p:nvGrpSpPr>
        <p:grpSpPr>
          <a:xfrm>
            <a:off x="3971339" y="3546949"/>
            <a:ext cx="4189982" cy="2009057"/>
            <a:chOff x="3876678" y="2201796"/>
            <a:chExt cx="4539148" cy="2176478"/>
          </a:xfrm>
        </p:grpSpPr>
        <p:grpSp>
          <p:nvGrpSpPr>
            <p:cNvPr id="5" name="组合 4">
              <a:extLst>
                <a:ext uri="{FF2B5EF4-FFF2-40B4-BE49-F238E27FC236}">
                  <a16:creationId xmlns:a16="http://schemas.microsoft.com/office/drawing/2014/main" id="{C3F299EA-14D6-E04E-BFF0-8C848C310DE4}"/>
                </a:ext>
              </a:extLst>
            </p:cNvPr>
            <p:cNvGrpSpPr/>
            <p:nvPr/>
          </p:nvGrpSpPr>
          <p:grpSpPr>
            <a:xfrm>
              <a:off x="4115574" y="2201796"/>
              <a:ext cx="4300252" cy="1639321"/>
              <a:chOff x="4311648" y="2357436"/>
              <a:chExt cx="4300252" cy="1639321"/>
            </a:xfrm>
          </p:grpSpPr>
          <p:grpSp>
            <p:nvGrpSpPr>
              <p:cNvPr id="20" name="组合 39">
                <a:extLst>
                  <a:ext uri="{FF2B5EF4-FFF2-40B4-BE49-F238E27FC236}">
                    <a16:creationId xmlns:a16="http://schemas.microsoft.com/office/drawing/2014/main" id="{D4DCFED5-C64E-0D41-A2D3-90E97815E346}"/>
                  </a:ext>
                </a:extLst>
              </p:cNvPr>
              <p:cNvGrpSpPr/>
              <p:nvPr/>
            </p:nvGrpSpPr>
            <p:grpSpPr>
              <a:xfrm>
                <a:off x="4786314" y="2403306"/>
                <a:ext cx="1280211" cy="640662"/>
                <a:chOff x="5004048" y="1347614"/>
                <a:chExt cx="1280211" cy="640662"/>
              </a:xfrm>
            </p:grpSpPr>
            <p:sp>
              <p:nvSpPr>
                <p:cNvPr id="34" name="椭圆 33">
                  <a:extLst>
                    <a:ext uri="{FF2B5EF4-FFF2-40B4-BE49-F238E27FC236}">
                      <a16:creationId xmlns:a16="http://schemas.microsoft.com/office/drawing/2014/main" id="{6CAE81D1-690C-3246-ACC8-B50946DE3F88}"/>
                    </a:ext>
                  </a:extLst>
                </p:cNvPr>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35" name="TextBox 61">
                  <a:extLst>
                    <a:ext uri="{FF2B5EF4-FFF2-40B4-BE49-F238E27FC236}">
                      <a16:creationId xmlns:a16="http://schemas.microsoft.com/office/drawing/2014/main" id="{E8D82C73-499E-7F4B-A00D-4253D79D7F33}"/>
                    </a:ext>
                  </a:extLst>
                </p:cNvPr>
                <p:cNvSpPr txBox="1"/>
                <p:nvPr/>
              </p:nvSpPr>
              <p:spPr>
                <a:xfrm>
                  <a:off x="5190729" y="1437112"/>
                  <a:ext cx="906847" cy="469295"/>
                </a:xfrm>
                <a:prstGeom prst="rect">
                  <a:avLst/>
                </a:prstGeom>
                <a:noFill/>
              </p:spPr>
              <p:txBody>
                <a:bodyPr wrap="none" rtlCol="0">
                  <a:spAutoFit/>
                </a:bodyPr>
                <a:lstStyle/>
                <a:p>
                  <a:r>
                    <a:rPr lang="zh-CN" altLang="en-US" sz="2215" dirty="0">
                      <a:solidFill>
                        <a:schemeClr val="bg1"/>
                      </a:solidFill>
                      <a:latin typeface="微软雅黑" pitchFamily="34" charset="-122"/>
                      <a:ea typeface="微软雅黑" pitchFamily="34" charset="-122"/>
                    </a:rPr>
                    <a:t>就 绪</a:t>
                  </a:r>
                </a:p>
              </p:txBody>
            </p:sp>
          </p:grpSp>
          <p:grpSp>
            <p:nvGrpSpPr>
              <p:cNvPr id="21" name="组合 40">
                <a:extLst>
                  <a:ext uri="{FF2B5EF4-FFF2-40B4-BE49-F238E27FC236}">
                    <a16:creationId xmlns:a16="http://schemas.microsoft.com/office/drawing/2014/main" id="{14D14190-B882-174D-A068-FC878A6EC6B8}"/>
                  </a:ext>
                </a:extLst>
              </p:cNvPr>
              <p:cNvGrpSpPr/>
              <p:nvPr/>
            </p:nvGrpSpPr>
            <p:grpSpPr>
              <a:xfrm>
                <a:off x="6863689" y="2381895"/>
                <a:ext cx="1280211" cy="640662"/>
                <a:chOff x="5004048" y="1347614"/>
                <a:chExt cx="1280211" cy="640662"/>
              </a:xfrm>
            </p:grpSpPr>
            <p:sp>
              <p:nvSpPr>
                <p:cNvPr id="32" name="椭圆 31">
                  <a:extLst>
                    <a:ext uri="{FF2B5EF4-FFF2-40B4-BE49-F238E27FC236}">
                      <a16:creationId xmlns:a16="http://schemas.microsoft.com/office/drawing/2014/main" id="{CA89316E-A88E-524C-B1FA-96166F606499}"/>
                    </a:ext>
                  </a:extLst>
                </p:cNvPr>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33" name="TextBox 61">
                  <a:extLst>
                    <a:ext uri="{FF2B5EF4-FFF2-40B4-BE49-F238E27FC236}">
                      <a16:creationId xmlns:a16="http://schemas.microsoft.com/office/drawing/2014/main" id="{1AEEE6C5-C1E6-6548-B542-95EF2D781DD5}"/>
                    </a:ext>
                  </a:extLst>
                </p:cNvPr>
                <p:cNvSpPr txBox="1"/>
                <p:nvPr/>
              </p:nvSpPr>
              <p:spPr>
                <a:xfrm>
                  <a:off x="5207338" y="1447863"/>
                  <a:ext cx="906847" cy="469295"/>
                </a:xfrm>
                <a:prstGeom prst="rect">
                  <a:avLst/>
                </a:prstGeom>
                <a:noFill/>
              </p:spPr>
              <p:txBody>
                <a:bodyPr wrap="none" rtlCol="0">
                  <a:spAutoFit/>
                </a:bodyPr>
                <a:lstStyle/>
                <a:p>
                  <a:r>
                    <a:rPr lang="zh-CN" altLang="en-US" sz="2215" dirty="0">
                      <a:solidFill>
                        <a:schemeClr val="bg1"/>
                      </a:solidFill>
                      <a:latin typeface="微软雅黑" pitchFamily="34" charset="-122"/>
                      <a:ea typeface="微软雅黑" pitchFamily="34" charset="-122"/>
                    </a:rPr>
                    <a:t>运 行</a:t>
                  </a:r>
                </a:p>
              </p:txBody>
            </p:sp>
          </p:grpSp>
          <p:grpSp>
            <p:nvGrpSpPr>
              <p:cNvPr id="22" name="组合 43">
                <a:extLst>
                  <a:ext uri="{FF2B5EF4-FFF2-40B4-BE49-F238E27FC236}">
                    <a16:creationId xmlns:a16="http://schemas.microsoft.com/office/drawing/2014/main" id="{65F81D14-82BC-4541-80C4-3C5B24B7B9C0}"/>
                  </a:ext>
                </a:extLst>
              </p:cNvPr>
              <p:cNvGrpSpPr/>
              <p:nvPr/>
            </p:nvGrpSpPr>
            <p:grpSpPr>
              <a:xfrm>
                <a:off x="5793286" y="2357436"/>
                <a:ext cx="1629555" cy="1639321"/>
                <a:chOff x="5652120" y="2228395"/>
                <a:chExt cx="1629555" cy="1639321"/>
              </a:xfrm>
            </p:grpSpPr>
            <p:grpSp>
              <p:nvGrpSpPr>
                <p:cNvPr id="28" name="组合 44">
                  <a:extLst>
                    <a:ext uri="{FF2B5EF4-FFF2-40B4-BE49-F238E27FC236}">
                      <a16:creationId xmlns:a16="http://schemas.microsoft.com/office/drawing/2014/main" id="{40CF39EB-EC48-E04F-9057-4980540492C2}"/>
                    </a:ext>
                  </a:extLst>
                </p:cNvPr>
                <p:cNvGrpSpPr/>
                <p:nvPr/>
              </p:nvGrpSpPr>
              <p:grpSpPr>
                <a:xfrm>
                  <a:off x="5652120" y="3227054"/>
                  <a:ext cx="1280211" cy="640662"/>
                  <a:chOff x="5004048" y="1347614"/>
                  <a:chExt cx="1280211" cy="640662"/>
                </a:xfrm>
              </p:grpSpPr>
              <p:sp>
                <p:nvSpPr>
                  <p:cNvPr id="30" name="椭圆 29">
                    <a:extLst>
                      <a:ext uri="{FF2B5EF4-FFF2-40B4-BE49-F238E27FC236}">
                        <a16:creationId xmlns:a16="http://schemas.microsoft.com/office/drawing/2014/main" id="{B88CA60C-816F-A747-8DB7-664CE466CFC8}"/>
                      </a:ext>
                    </a:extLst>
                  </p:cNvPr>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31" name="TextBox 61">
                    <a:extLst>
                      <a:ext uri="{FF2B5EF4-FFF2-40B4-BE49-F238E27FC236}">
                        <a16:creationId xmlns:a16="http://schemas.microsoft.com/office/drawing/2014/main" id="{9F3D0C8F-7DB3-6D4D-944F-9E45404F989C}"/>
                      </a:ext>
                    </a:extLst>
                  </p:cNvPr>
                  <p:cNvSpPr txBox="1"/>
                  <p:nvPr/>
                </p:nvSpPr>
                <p:spPr>
                  <a:xfrm>
                    <a:off x="5190729" y="1437112"/>
                    <a:ext cx="906847" cy="469295"/>
                  </a:xfrm>
                  <a:prstGeom prst="rect">
                    <a:avLst/>
                  </a:prstGeom>
                  <a:noFill/>
                </p:spPr>
                <p:txBody>
                  <a:bodyPr wrap="none" rtlCol="0">
                    <a:spAutoFit/>
                  </a:bodyPr>
                  <a:lstStyle/>
                  <a:p>
                    <a:r>
                      <a:rPr lang="zh-CN" altLang="en-US" sz="2215" dirty="0">
                        <a:solidFill>
                          <a:schemeClr val="bg1"/>
                        </a:solidFill>
                        <a:latin typeface="微软雅黑" pitchFamily="34" charset="-122"/>
                        <a:ea typeface="微软雅黑" pitchFamily="34" charset="-122"/>
                      </a:rPr>
                      <a:t>等 待</a:t>
                    </a:r>
                  </a:p>
                </p:txBody>
              </p:sp>
            </p:grpSp>
            <p:sp>
              <p:nvSpPr>
                <p:cNvPr id="29" name="弧形 52">
                  <a:extLst>
                    <a:ext uri="{FF2B5EF4-FFF2-40B4-BE49-F238E27FC236}">
                      <a16:creationId xmlns:a16="http://schemas.microsoft.com/office/drawing/2014/main" id="{A6A9B8FD-D597-D641-AAD7-1740C94212FD}"/>
                    </a:ext>
                  </a:extLst>
                </p:cNvPr>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grpSp>
          <p:sp>
            <p:nvSpPr>
              <p:cNvPr id="23" name="弧形 66">
                <a:extLst>
                  <a:ext uri="{FF2B5EF4-FFF2-40B4-BE49-F238E27FC236}">
                    <a16:creationId xmlns:a16="http://schemas.microsoft.com/office/drawing/2014/main" id="{7A3B7E4C-ABD1-D041-8448-37914BB86747}"/>
                  </a:ext>
                </a:extLst>
              </p:cNvPr>
              <p:cNvSpPr/>
              <p:nvPr/>
            </p:nvSpPr>
            <p:spPr>
              <a:xfrm flipH="1">
                <a:off x="5430405" y="2392854"/>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cxnSp>
            <p:nvCxnSpPr>
              <p:cNvPr id="24" name="直接箭头连接符 69">
                <a:extLst>
                  <a:ext uri="{FF2B5EF4-FFF2-40B4-BE49-F238E27FC236}">
                    <a16:creationId xmlns:a16="http://schemas.microsoft.com/office/drawing/2014/main" id="{AFE9AC26-2EC2-8344-8E69-28A9023FEC95}"/>
                  </a:ext>
                </a:extLst>
              </p:cNvPr>
              <p:cNvCxnSpPr/>
              <p:nvPr/>
            </p:nvCxnSpPr>
            <p:spPr>
              <a:xfrm>
                <a:off x="6097598" y="2641600"/>
                <a:ext cx="71438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70">
                <a:extLst>
                  <a:ext uri="{FF2B5EF4-FFF2-40B4-BE49-F238E27FC236}">
                    <a16:creationId xmlns:a16="http://schemas.microsoft.com/office/drawing/2014/main" id="{4BFDD4D5-2287-8A4F-BB67-14DC63299777}"/>
                  </a:ext>
                </a:extLst>
              </p:cNvPr>
              <p:cNvCxnSpPr/>
              <p:nvPr/>
            </p:nvCxnSpPr>
            <p:spPr>
              <a:xfrm>
                <a:off x="6097598" y="2855914"/>
                <a:ext cx="714380" cy="1588"/>
              </a:xfrm>
              <a:prstGeom prst="straightConnector1">
                <a:avLst/>
              </a:prstGeom>
              <a:ln w="38100">
                <a:solidFill>
                  <a:srgbClr val="11576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直接箭头连接符 71">
                <a:extLst>
                  <a:ext uri="{FF2B5EF4-FFF2-40B4-BE49-F238E27FC236}">
                    <a16:creationId xmlns:a16="http://schemas.microsoft.com/office/drawing/2014/main" id="{B2165355-C3E8-484A-9C3A-88CF948B3651}"/>
                  </a:ext>
                </a:extLst>
              </p:cNvPr>
              <p:cNvCxnSpPr/>
              <p:nvPr/>
            </p:nvCxnSpPr>
            <p:spPr>
              <a:xfrm>
                <a:off x="8143900" y="2714626"/>
                <a:ext cx="46800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72">
                <a:extLst>
                  <a:ext uri="{FF2B5EF4-FFF2-40B4-BE49-F238E27FC236}">
                    <a16:creationId xmlns:a16="http://schemas.microsoft.com/office/drawing/2014/main" id="{C5858B32-83E2-0840-9917-57C558192549}"/>
                  </a:ext>
                </a:extLst>
              </p:cNvPr>
              <p:cNvCxnSpPr/>
              <p:nvPr/>
            </p:nvCxnSpPr>
            <p:spPr>
              <a:xfrm>
                <a:off x="4311648" y="2714626"/>
                <a:ext cx="46800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B180D0DB-0ADB-7F4D-A281-0DCFD947F62E}"/>
                </a:ext>
              </a:extLst>
            </p:cNvPr>
            <p:cNvGrpSpPr/>
            <p:nvPr/>
          </p:nvGrpSpPr>
          <p:grpSpPr>
            <a:xfrm>
              <a:off x="5588124" y="3949646"/>
              <a:ext cx="1290380" cy="428628"/>
              <a:chOff x="5784198" y="4105286"/>
              <a:chExt cx="1290380" cy="428628"/>
            </a:xfrm>
          </p:grpSpPr>
          <p:grpSp>
            <p:nvGrpSpPr>
              <p:cNvPr id="12" name="组合 11">
                <a:extLst>
                  <a:ext uri="{FF2B5EF4-FFF2-40B4-BE49-F238E27FC236}">
                    <a16:creationId xmlns:a16="http://schemas.microsoft.com/office/drawing/2014/main" id="{A203EAB5-F695-3C46-9B67-8D3C8D700A57}"/>
                  </a:ext>
                </a:extLst>
              </p:cNvPr>
              <p:cNvGrpSpPr/>
              <p:nvPr/>
            </p:nvGrpSpPr>
            <p:grpSpPr>
              <a:xfrm>
                <a:off x="6786578" y="4105286"/>
                <a:ext cx="288000" cy="428628"/>
                <a:chOff x="3929058" y="3286130"/>
                <a:chExt cx="288000" cy="428628"/>
              </a:xfrm>
            </p:grpSpPr>
            <p:sp>
              <p:nvSpPr>
                <p:cNvPr id="17" name="矩形 16">
                  <a:extLst>
                    <a:ext uri="{FF2B5EF4-FFF2-40B4-BE49-F238E27FC236}">
                      <a16:creationId xmlns:a16="http://schemas.microsoft.com/office/drawing/2014/main" id="{E62A853F-FE92-894B-876F-BC1E9B9F4C06}"/>
                    </a:ext>
                  </a:extLst>
                </p:cNvPr>
                <p:cNvSpPr/>
                <p:nvPr/>
              </p:nvSpPr>
              <p:spPr>
                <a:xfrm>
                  <a:off x="3929058" y="3286130"/>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18" name="矩形 17">
                  <a:extLst>
                    <a:ext uri="{FF2B5EF4-FFF2-40B4-BE49-F238E27FC236}">
                      <a16:creationId xmlns:a16="http://schemas.microsoft.com/office/drawing/2014/main" id="{3C634BCA-3794-4C48-8498-3D47F7171B8E}"/>
                    </a:ext>
                  </a:extLst>
                </p:cNvPr>
                <p:cNvSpPr/>
                <p:nvPr/>
              </p:nvSpPr>
              <p:spPr>
                <a:xfrm>
                  <a:off x="3929058" y="3429006"/>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19" name="矩形 18">
                  <a:extLst>
                    <a:ext uri="{FF2B5EF4-FFF2-40B4-BE49-F238E27FC236}">
                      <a16:creationId xmlns:a16="http://schemas.microsoft.com/office/drawing/2014/main" id="{D75F8500-0369-3C41-A9C0-6B6441593854}"/>
                    </a:ext>
                  </a:extLst>
                </p:cNvPr>
                <p:cNvSpPr/>
                <p:nvPr/>
              </p:nvSpPr>
              <p:spPr>
                <a:xfrm>
                  <a:off x="3929058" y="3571882"/>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grpSp>
          <p:grpSp>
            <p:nvGrpSpPr>
              <p:cNvPr id="13" name="组合 12">
                <a:extLst>
                  <a:ext uri="{FF2B5EF4-FFF2-40B4-BE49-F238E27FC236}">
                    <a16:creationId xmlns:a16="http://schemas.microsoft.com/office/drawing/2014/main" id="{88A4F84B-E0C8-9948-83D9-7E58E9B8D6B3}"/>
                  </a:ext>
                </a:extLst>
              </p:cNvPr>
              <p:cNvGrpSpPr/>
              <p:nvPr/>
            </p:nvGrpSpPr>
            <p:grpSpPr>
              <a:xfrm>
                <a:off x="5784198" y="4105286"/>
                <a:ext cx="288000" cy="285752"/>
                <a:chOff x="4786314" y="3571882"/>
                <a:chExt cx="288000" cy="285752"/>
              </a:xfrm>
            </p:grpSpPr>
            <p:sp>
              <p:nvSpPr>
                <p:cNvPr id="15" name="矩形 14">
                  <a:extLst>
                    <a:ext uri="{FF2B5EF4-FFF2-40B4-BE49-F238E27FC236}">
                      <a16:creationId xmlns:a16="http://schemas.microsoft.com/office/drawing/2014/main" id="{2119D07F-2125-4D4B-A420-F5C2B491558B}"/>
                    </a:ext>
                  </a:extLst>
                </p:cNvPr>
                <p:cNvSpPr/>
                <p:nvPr/>
              </p:nvSpPr>
              <p:spPr>
                <a:xfrm>
                  <a:off x="4786314" y="3571882"/>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16" name="矩形 15">
                  <a:extLst>
                    <a:ext uri="{FF2B5EF4-FFF2-40B4-BE49-F238E27FC236}">
                      <a16:creationId xmlns:a16="http://schemas.microsoft.com/office/drawing/2014/main" id="{17144B83-692C-FD4F-8728-4DA917544BAD}"/>
                    </a:ext>
                  </a:extLst>
                </p:cNvPr>
                <p:cNvSpPr/>
                <p:nvPr/>
              </p:nvSpPr>
              <p:spPr>
                <a:xfrm>
                  <a:off x="4786314" y="3714758"/>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grpSp>
          <p:sp>
            <p:nvSpPr>
              <p:cNvPr id="14" name="矩形 13">
                <a:extLst>
                  <a:ext uri="{FF2B5EF4-FFF2-40B4-BE49-F238E27FC236}">
                    <a16:creationId xmlns:a16="http://schemas.microsoft.com/office/drawing/2014/main" id="{9A5742D2-43F4-C846-A49C-B4007BDDCFB9}"/>
                  </a:ext>
                </a:extLst>
              </p:cNvPr>
              <p:cNvSpPr/>
              <p:nvPr/>
            </p:nvSpPr>
            <p:spPr>
              <a:xfrm>
                <a:off x="6286512" y="4105286"/>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grpSp>
        <p:grpSp>
          <p:nvGrpSpPr>
            <p:cNvPr id="7" name="组合 6">
              <a:extLst>
                <a:ext uri="{FF2B5EF4-FFF2-40B4-BE49-F238E27FC236}">
                  <a16:creationId xmlns:a16="http://schemas.microsoft.com/office/drawing/2014/main" id="{1DF9B92A-73DB-4840-B90A-6DC2BB26621C}"/>
                </a:ext>
              </a:extLst>
            </p:cNvPr>
            <p:cNvGrpSpPr/>
            <p:nvPr/>
          </p:nvGrpSpPr>
          <p:grpSpPr>
            <a:xfrm>
              <a:off x="4161612" y="2701862"/>
              <a:ext cx="288000" cy="428628"/>
              <a:chOff x="3929058" y="3286130"/>
              <a:chExt cx="288000" cy="428628"/>
            </a:xfrm>
          </p:grpSpPr>
          <p:sp>
            <p:nvSpPr>
              <p:cNvPr id="9" name="矩形 8">
                <a:extLst>
                  <a:ext uri="{FF2B5EF4-FFF2-40B4-BE49-F238E27FC236}">
                    <a16:creationId xmlns:a16="http://schemas.microsoft.com/office/drawing/2014/main" id="{70AE7BCA-DB40-1248-B478-FD5049D38400}"/>
                  </a:ext>
                </a:extLst>
              </p:cNvPr>
              <p:cNvSpPr/>
              <p:nvPr/>
            </p:nvSpPr>
            <p:spPr>
              <a:xfrm>
                <a:off x="3929058" y="3286130"/>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10" name="矩形 9">
                <a:extLst>
                  <a:ext uri="{FF2B5EF4-FFF2-40B4-BE49-F238E27FC236}">
                    <a16:creationId xmlns:a16="http://schemas.microsoft.com/office/drawing/2014/main" id="{0759A398-4810-3142-92C5-77C564463641}"/>
                  </a:ext>
                </a:extLst>
              </p:cNvPr>
              <p:cNvSpPr/>
              <p:nvPr/>
            </p:nvSpPr>
            <p:spPr>
              <a:xfrm>
                <a:off x="3929058" y="3429006"/>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11" name="矩形 10">
                <a:extLst>
                  <a:ext uri="{FF2B5EF4-FFF2-40B4-BE49-F238E27FC236}">
                    <a16:creationId xmlns:a16="http://schemas.microsoft.com/office/drawing/2014/main" id="{F3F2CF7E-CA57-4945-A820-0FDC5EDCAEA9}"/>
                  </a:ext>
                </a:extLst>
              </p:cNvPr>
              <p:cNvSpPr/>
              <p:nvPr/>
            </p:nvSpPr>
            <p:spPr>
              <a:xfrm>
                <a:off x="3929058" y="3571882"/>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grpSp>
        <p:sp>
          <p:nvSpPr>
            <p:cNvPr id="8" name="TextBox 87">
              <a:extLst>
                <a:ext uri="{FF2B5EF4-FFF2-40B4-BE49-F238E27FC236}">
                  <a16:creationId xmlns:a16="http://schemas.microsoft.com/office/drawing/2014/main" id="{940AF474-88A2-0648-B19E-73689777A53B}"/>
                </a:ext>
              </a:extLst>
            </p:cNvPr>
            <p:cNvSpPr txBox="1"/>
            <p:nvPr/>
          </p:nvSpPr>
          <p:spPr>
            <a:xfrm>
              <a:off x="3876678" y="3125727"/>
              <a:ext cx="915528" cy="315434"/>
            </a:xfrm>
            <a:prstGeom prst="rect">
              <a:avLst/>
            </a:prstGeom>
            <a:noFill/>
          </p:spPr>
          <p:txBody>
            <a:bodyPr wrap="none" rtlCol="0">
              <a:spAutoFit/>
            </a:bodyPr>
            <a:lstStyle/>
            <a:p>
              <a:pPr algn="ctr"/>
              <a:r>
                <a:rPr lang="zh-CN" altLang="en-US" sz="1292" dirty="0">
                  <a:solidFill>
                    <a:srgbClr val="11576A"/>
                  </a:solidFill>
                  <a:latin typeface="+mn-ea"/>
                </a:rPr>
                <a:t>就绪队列</a:t>
              </a:r>
              <a:endParaRPr lang="en-US" altLang="zh-CN" sz="1292" dirty="0">
                <a:solidFill>
                  <a:srgbClr val="11576A"/>
                </a:solidFill>
                <a:latin typeface="+mn-ea"/>
              </a:endParaRPr>
            </a:p>
          </p:txBody>
        </p:sp>
      </p:grpSp>
      <p:grpSp>
        <p:nvGrpSpPr>
          <p:cNvPr id="36" name="组合 35">
            <a:extLst>
              <a:ext uri="{FF2B5EF4-FFF2-40B4-BE49-F238E27FC236}">
                <a16:creationId xmlns:a16="http://schemas.microsoft.com/office/drawing/2014/main" id="{FA1CEA92-5E40-BF4B-AF20-46ED77085DAA}"/>
              </a:ext>
            </a:extLst>
          </p:cNvPr>
          <p:cNvGrpSpPr/>
          <p:nvPr/>
        </p:nvGrpSpPr>
        <p:grpSpPr>
          <a:xfrm>
            <a:off x="871579" y="3158678"/>
            <a:ext cx="3755643" cy="2166566"/>
            <a:chOff x="518604" y="1781169"/>
            <a:chExt cx="4068614" cy="2347113"/>
          </a:xfrm>
        </p:grpSpPr>
        <p:grpSp>
          <p:nvGrpSpPr>
            <p:cNvPr id="37" name="组合 36">
              <a:extLst>
                <a:ext uri="{FF2B5EF4-FFF2-40B4-BE49-F238E27FC236}">
                  <a16:creationId xmlns:a16="http://schemas.microsoft.com/office/drawing/2014/main" id="{90E82060-8E21-CA4A-BD8A-6B74CDB85A55}"/>
                </a:ext>
              </a:extLst>
            </p:cNvPr>
            <p:cNvGrpSpPr/>
            <p:nvPr/>
          </p:nvGrpSpPr>
          <p:grpSpPr>
            <a:xfrm>
              <a:off x="1418351" y="1781169"/>
              <a:ext cx="1867765" cy="2268000"/>
              <a:chOff x="714351" y="1781169"/>
              <a:chExt cx="1867765" cy="2268000"/>
            </a:xfrm>
          </p:grpSpPr>
          <p:sp>
            <p:nvSpPr>
              <p:cNvPr id="44" name="椭圆 43">
                <a:extLst>
                  <a:ext uri="{FF2B5EF4-FFF2-40B4-BE49-F238E27FC236}">
                    <a16:creationId xmlns:a16="http://schemas.microsoft.com/office/drawing/2014/main" id="{3F3AB154-451A-264A-B2EA-8AF1E85836DC}"/>
                  </a:ext>
                </a:extLst>
              </p:cNvPr>
              <p:cNvSpPr>
                <a:spLocks noChangeAspect="1"/>
              </p:cNvSpPr>
              <p:nvPr/>
            </p:nvSpPr>
            <p:spPr>
              <a:xfrm>
                <a:off x="714351" y="1781169"/>
                <a:ext cx="1867765" cy="2268000"/>
              </a:xfrm>
              <a:prstGeom prst="ellipse">
                <a:avLst/>
              </a:prstGeom>
              <a:gradFill>
                <a:gsLst>
                  <a:gs pos="100000">
                    <a:srgbClr val="FF9900"/>
                  </a:gs>
                  <a:gs pos="0">
                    <a:srgbClr val="FFCC66"/>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grpSp>
            <p:nvGrpSpPr>
              <p:cNvPr id="45" name="组合 44">
                <a:extLst>
                  <a:ext uri="{FF2B5EF4-FFF2-40B4-BE49-F238E27FC236}">
                    <a16:creationId xmlns:a16="http://schemas.microsoft.com/office/drawing/2014/main" id="{FE741771-440E-644B-952D-E9284E87EEB4}"/>
                  </a:ext>
                </a:extLst>
              </p:cNvPr>
              <p:cNvGrpSpPr/>
              <p:nvPr/>
            </p:nvGrpSpPr>
            <p:grpSpPr>
              <a:xfrm>
                <a:off x="996260" y="2203320"/>
                <a:ext cx="1289298" cy="1552106"/>
                <a:chOff x="996260" y="2203320"/>
                <a:chExt cx="1289298" cy="1552106"/>
              </a:xfrm>
            </p:grpSpPr>
            <p:sp>
              <p:nvSpPr>
                <p:cNvPr id="46" name="矩形 45">
                  <a:extLst>
                    <a:ext uri="{FF2B5EF4-FFF2-40B4-BE49-F238E27FC236}">
                      <a16:creationId xmlns:a16="http://schemas.microsoft.com/office/drawing/2014/main" id="{E5E3C5FB-5EC2-3343-A42D-7CA5A1A6D588}"/>
                    </a:ext>
                  </a:extLst>
                </p:cNvPr>
                <p:cNvSpPr/>
                <p:nvPr/>
              </p:nvSpPr>
              <p:spPr>
                <a:xfrm>
                  <a:off x="1071538" y="2203320"/>
                  <a:ext cx="1143008" cy="1440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47" name="TextBox 89">
                  <a:extLst>
                    <a:ext uri="{FF2B5EF4-FFF2-40B4-BE49-F238E27FC236}">
                      <a16:creationId xmlns:a16="http://schemas.microsoft.com/office/drawing/2014/main" id="{5A2ACC0D-9F7D-DD43-997B-3A0FC6994F8A}"/>
                    </a:ext>
                  </a:extLst>
                </p:cNvPr>
                <p:cNvSpPr txBox="1"/>
                <p:nvPr/>
              </p:nvSpPr>
              <p:spPr>
                <a:xfrm>
                  <a:off x="1081043" y="2214560"/>
                  <a:ext cx="1129129" cy="469295"/>
                </a:xfrm>
                <a:prstGeom prst="rect">
                  <a:avLst/>
                </a:prstGeom>
                <a:noFill/>
              </p:spPr>
              <p:txBody>
                <a:bodyPr wrap="none" rtlCol="0">
                  <a:spAutoFit/>
                </a:bodyPr>
                <a:lstStyle/>
                <a:p>
                  <a:r>
                    <a:rPr lang="en-US" altLang="zh-CN" sz="2215">
                      <a:solidFill>
                        <a:srgbClr val="11576A"/>
                      </a:solidFill>
                      <a:latin typeface="+mn-ea"/>
                    </a:rPr>
                    <a:t>P</a:t>
                  </a:r>
                  <a:r>
                    <a:rPr lang="en-US" altLang="zh-CN" sz="2215" baseline="-25000">
                      <a:solidFill>
                        <a:srgbClr val="11576A"/>
                      </a:solidFill>
                      <a:latin typeface="+mn-ea"/>
                    </a:rPr>
                    <a:t>w’</a:t>
                  </a:r>
                  <a:r>
                    <a:rPr lang="en-US" altLang="zh-CN" sz="2215">
                      <a:solidFill>
                        <a:srgbClr val="11576A"/>
                      </a:solidFill>
                      <a:latin typeface="+mn-ea"/>
                    </a:rPr>
                    <a:t>c=9</a:t>
                  </a:r>
                  <a:endParaRPr lang="zh-CN" altLang="en-US" sz="2215">
                    <a:solidFill>
                      <a:srgbClr val="11576A"/>
                    </a:solidFill>
                    <a:latin typeface="+mn-ea"/>
                  </a:endParaRPr>
                </a:p>
              </p:txBody>
            </p:sp>
            <p:sp>
              <p:nvSpPr>
                <p:cNvPr id="48" name="TextBox 90">
                  <a:extLst>
                    <a:ext uri="{FF2B5EF4-FFF2-40B4-BE49-F238E27FC236}">
                      <a16:creationId xmlns:a16="http://schemas.microsoft.com/office/drawing/2014/main" id="{44A0F829-5655-E04C-B0DE-AAC7CE4F8A4D}"/>
                    </a:ext>
                  </a:extLst>
                </p:cNvPr>
                <p:cNvSpPr txBox="1"/>
                <p:nvPr/>
              </p:nvSpPr>
              <p:spPr>
                <a:xfrm>
                  <a:off x="1001872" y="2571750"/>
                  <a:ext cx="1283686" cy="469295"/>
                </a:xfrm>
                <a:prstGeom prst="rect">
                  <a:avLst/>
                </a:prstGeom>
                <a:noFill/>
              </p:spPr>
              <p:txBody>
                <a:bodyPr wrap="none" rtlCol="0">
                  <a:spAutoFit/>
                </a:bodyPr>
                <a:lstStyle/>
                <a:p>
                  <a:r>
                    <a:rPr lang="en-US" altLang="zh-CN" sz="2215">
                      <a:solidFill>
                        <a:srgbClr val="11576A"/>
                      </a:solidFill>
                      <a:latin typeface="+mn-ea"/>
                    </a:rPr>
                    <a:t>P</a:t>
                  </a:r>
                  <a:r>
                    <a:rPr lang="en-US" altLang="zh-CN" sz="2215" baseline="-25000">
                      <a:solidFill>
                        <a:srgbClr val="11576A"/>
                      </a:solidFill>
                      <a:latin typeface="+mn-ea"/>
                    </a:rPr>
                    <a:t>x’</a:t>
                  </a:r>
                  <a:r>
                    <a:rPr lang="en-US" altLang="zh-CN" sz="2215">
                      <a:solidFill>
                        <a:srgbClr val="11576A"/>
                      </a:solidFill>
                      <a:latin typeface="+mn-ea"/>
                    </a:rPr>
                    <a:t>c=12</a:t>
                  </a:r>
                  <a:endParaRPr lang="zh-CN" altLang="en-US" sz="2215">
                    <a:solidFill>
                      <a:srgbClr val="11576A"/>
                    </a:solidFill>
                    <a:latin typeface="+mn-ea"/>
                  </a:endParaRPr>
                </a:p>
              </p:txBody>
            </p:sp>
            <p:sp>
              <p:nvSpPr>
                <p:cNvPr id="49" name="TextBox 91">
                  <a:extLst>
                    <a:ext uri="{FF2B5EF4-FFF2-40B4-BE49-F238E27FC236}">
                      <a16:creationId xmlns:a16="http://schemas.microsoft.com/office/drawing/2014/main" id="{6FF61080-859E-3142-8730-8E9005AA8FD5}"/>
                    </a:ext>
                  </a:extLst>
                </p:cNvPr>
                <p:cNvSpPr txBox="1"/>
                <p:nvPr/>
              </p:nvSpPr>
              <p:spPr>
                <a:xfrm>
                  <a:off x="1001070" y="2928939"/>
                  <a:ext cx="1283686" cy="469295"/>
                </a:xfrm>
                <a:prstGeom prst="rect">
                  <a:avLst/>
                </a:prstGeom>
                <a:noFill/>
              </p:spPr>
              <p:txBody>
                <a:bodyPr wrap="none" rtlCol="0">
                  <a:spAutoFit/>
                </a:bodyPr>
                <a:lstStyle/>
                <a:p>
                  <a:r>
                    <a:rPr lang="en-US" altLang="zh-CN" sz="2215">
                      <a:solidFill>
                        <a:srgbClr val="11576A"/>
                      </a:solidFill>
                      <a:latin typeface="+mn-ea"/>
                    </a:rPr>
                    <a:t>P</a:t>
                  </a:r>
                  <a:r>
                    <a:rPr lang="en-US" altLang="zh-CN" sz="2215" baseline="-25000">
                      <a:solidFill>
                        <a:srgbClr val="11576A"/>
                      </a:solidFill>
                      <a:latin typeface="+mn-ea"/>
                    </a:rPr>
                    <a:t>y’</a:t>
                  </a:r>
                  <a:r>
                    <a:rPr lang="en-US" altLang="zh-CN" sz="2215">
                      <a:solidFill>
                        <a:srgbClr val="11576A"/>
                      </a:solidFill>
                      <a:latin typeface="+mn-ea"/>
                    </a:rPr>
                    <a:t>c=34</a:t>
                  </a:r>
                  <a:endParaRPr lang="zh-CN" altLang="en-US" sz="2215">
                    <a:solidFill>
                      <a:srgbClr val="11576A"/>
                    </a:solidFill>
                    <a:latin typeface="+mn-ea"/>
                  </a:endParaRPr>
                </a:p>
              </p:txBody>
            </p:sp>
            <p:sp>
              <p:nvSpPr>
                <p:cNvPr id="50" name="TextBox 92">
                  <a:extLst>
                    <a:ext uri="{FF2B5EF4-FFF2-40B4-BE49-F238E27FC236}">
                      <a16:creationId xmlns:a16="http://schemas.microsoft.com/office/drawing/2014/main" id="{94CC3459-9470-5D44-9DD4-7DE9EA9DBE48}"/>
                    </a:ext>
                  </a:extLst>
                </p:cNvPr>
                <p:cNvSpPr txBox="1"/>
                <p:nvPr/>
              </p:nvSpPr>
              <p:spPr>
                <a:xfrm>
                  <a:off x="996260" y="3286131"/>
                  <a:ext cx="1283686" cy="469295"/>
                </a:xfrm>
                <a:prstGeom prst="rect">
                  <a:avLst/>
                </a:prstGeom>
                <a:noFill/>
              </p:spPr>
              <p:txBody>
                <a:bodyPr wrap="none" rtlCol="0">
                  <a:spAutoFit/>
                </a:bodyPr>
                <a:lstStyle/>
                <a:p>
                  <a:r>
                    <a:rPr lang="en-US" altLang="zh-CN" sz="2215">
                      <a:solidFill>
                        <a:srgbClr val="11576A"/>
                      </a:solidFill>
                      <a:latin typeface="+mn-ea"/>
                    </a:rPr>
                    <a:t>P</a:t>
                  </a:r>
                  <a:r>
                    <a:rPr lang="en-US" altLang="zh-CN" sz="2215" baseline="-25000">
                      <a:solidFill>
                        <a:srgbClr val="11576A"/>
                      </a:solidFill>
                      <a:latin typeface="+mn-ea"/>
                    </a:rPr>
                    <a:t>z’</a:t>
                  </a:r>
                  <a:r>
                    <a:rPr lang="en-US" altLang="zh-CN" sz="2215">
                      <a:solidFill>
                        <a:srgbClr val="11576A"/>
                      </a:solidFill>
                      <a:latin typeface="+mn-ea"/>
                    </a:rPr>
                    <a:t>c=62</a:t>
                  </a:r>
                  <a:endParaRPr lang="zh-CN" altLang="en-US" sz="2215">
                    <a:solidFill>
                      <a:srgbClr val="11576A"/>
                    </a:solidFill>
                    <a:latin typeface="+mn-ea"/>
                  </a:endParaRPr>
                </a:p>
              </p:txBody>
            </p:sp>
            <p:cxnSp>
              <p:nvCxnSpPr>
                <p:cNvPr id="51" name="直接连接符 94">
                  <a:extLst>
                    <a:ext uri="{FF2B5EF4-FFF2-40B4-BE49-F238E27FC236}">
                      <a16:creationId xmlns:a16="http://schemas.microsoft.com/office/drawing/2014/main" id="{ADDDA8AF-C837-DC44-8A68-87B3A220CAB0}"/>
                    </a:ext>
                  </a:extLst>
                </p:cNvPr>
                <p:cNvCxnSpPr>
                  <a:stCxn id="46" idx="1"/>
                  <a:endCxn id="46" idx="3"/>
                </p:cNvCxnSpPr>
                <p:nvPr/>
              </p:nvCxnSpPr>
              <p:spPr>
                <a:xfrm rot="10800000" flipH="1">
                  <a:off x="1071538" y="2923320"/>
                  <a:ext cx="1143008"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2" name="直接连接符 95">
                  <a:extLst>
                    <a:ext uri="{FF2B5EF4-FFF2-40B4-BE49-F238E27FC236}">
                      <a16:creationId xmlns:a16="http://schemas.microsoft.com/office/drawing/2014/main" id="{AC61153C-3452-1343-82E3-F9A4296D0ECB}"/>
                    </a:ext>
                  </a:extLst>
                </p:cNvPr>
                <p:cNvCxnSpPr/>
                <p:nvPr/>
              </p:nvCxnSpPr>
              <p:spPr>
                <a:xfrm rot="10800000" flipH="1">
                  <a:off x="1071538" y="2571750"/>
                  <a:ext cx="1143008"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3" name="直接连接符 96">
                  <a:extLst>
                    <a:ext uri="{FF2B5EF4-FFF2-40B4-BE49-F238E27FC236}">
                      <a16:creationId xmlns:a16="http://schemas.microsoft.com/office/drawing/2014/main" id="{4372093D-64FE-274D-B674-021AAFBC1977}"/>
                    </a:ext>
                  </a:extLst>
                </p:cNvPr>
                <p:cNvCxnSpPr/>
                <p:nvPr/>
              </p:nvCxnSpPr>
              <p:spPr>
                <a:xfrm rot="10800000" flipH="1">
                  <a:off x="1071538" y="3286130"/>
                  <a:ext cx="1143008"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grpSp>
        <p:sp>
          <p:nvSpPr>
            <p:cNvPr id="38" name="TextBox 100">
              <a:extLst>
                <a:ext uri="{FF2B5EF4-FFF2-40B4-BE49-F238E27FC236}">
                  <a16:creationId xmlns:a16="http://schemas.microsoft.com/office/drawing/2014/main" id="{40D40AC7-15C4-F94D-AD4D-8F2AFA7EE323}"/>
                </a:ext>
              </a:extLst>
            </p:cNvPr>
            <p:cNvSpPr txBox="1"/>
            <p:nvPr/>
          </p:nvSpPr>
          <p:spPr>
            <a:xfrm>
              <a:off x="529064" y="2209031"/>
              <a:ext cx="814806" cy="469296"/>
            </a:xfrm>
            <a:prstGeom prst="rect">
              <a:avLst/>
            </a:prstGeom>
            <a:noFill/>
          </p:spPr>
          <p:txBody>
            <a:bodyPr wrap="none" rtlCol="0">
              <a:spAutoFit/>
            </a:bodyPr>
            <a:lstStyle/>
            <a:p>
              <a:pPr algn="ctr"/>
              <a:r>
                <a:rPr lang="zh-CN" altLang="en-US" sz="2215" dirty="0">
                  <a:solidFill>
                    <a:srgbClr val="11576A"/>
                  </a:solidFill>
                  <a:latin typeface="+mn-ea"/>
                </a:rPr>
                <a:t>队头</a:t>
              </a:r>
            </a:p>
          </p:txBody>
        </p:sp>
        <p:cxnSp>
          <p:nvCxnSpPr>
            <p:cNvPr id="39" name="直接箭头连接符 101">
              <a:extLst>
                <a:ext uri="{FF2B5EF4-FFF2-40B4-BE49-F238E27FC236}">
                  <a16:creationId xmlns:a16="http://schemas.microsoft.com/office/drawing/2014/main" id="{4352CEA3-41D5-2D4D-A917-D2BD3ED4C1DC}"/>
                </a:ext>
              </a:extLst>
            </p:cNvPr>
            <p:cNvCxnSpPr/>
            <p:nvPr/>
          </p:nvCxnSpPr>
          <p:spPr>
            <a:xfrm>
              <a:off x="1257956" y="2400978"/>
              <a:ext cx="46800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102">
              <a:extLst>
                <a:ext uri="{FF2B5EF4-FFF2-40B4-BE49-F238E27FC236}">
                  <a16:creationId xmlns:a16="http://schemas.microsoft.com/office/drawing/2014/main" id="{EECD9EDE-BFBB-C141-B9A0-A606CE840E86}"/>
                </a:ext>
              </a:extLst>
            </p:cNvPr>
            <p:cNvSpPr txBox="1"/>
            <p:nvPr/>
          </p:nvSpPr>
          <p:spPr>
            <a:xfrm>
              <a:off x="518604" y="3286130"/>
              <a:ext cx="814806" cy="469296"/>
            </a:xfrm>
            <a:prstGeom prst="rect">
              <a:avLst/>
            </a:prstGeom>
            <a:noFill/>
          </p:spPr>
          <p:txBody>
            <a:bodyPr wrap="none" rtlCol="0">
              <a:spAutoFit/>
            </a:bodyPr>
            <a:lstStyle/>
            <a:p>
              <a:pPr algn="ctr"/>
              <a:r>
                <a:rPr lang="zh-CN" altLang="en-US" sz="2215" dirty="0">
                  <a:solidFill>
                    <a:srgbClr val="11576A"/>
                  </a:solidFill>
                  <a:latin typeface="+mn-ea"/>
                </a:rPr>
                <a:t>队尾</a:t>
              </a:r>
            </a:p>
          </p:txBody>
        </p:sp>
        <p:cxnSp>
          <p:nvCxnSpPr>
            <p:cNvPr id="41" name="直接箭头连接符 103">
              <a:extLst>
                <a:ext uri="{FF2B5EF4-FFF2-40B4-BE49-F238E27FC236}">
                  <a16:creationId xmlns:a16="http://schemas.microsoft.com/office/drawing/2014/main" id="{8C844265-5D44-534F-BBBD-756C301F0058}"/>
                </a:ext>
              </a:extLst>
            </p:cNvPr>
            <p:cNvCxnSpPr/>
            <p:nvPr/>
          </p:nvCxnSpPr>
          <p:spPr>
            <a:xfrm>
              <a:off x="1257956" y="3484690"/>
              <a:ext cx="46800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112">
              <a:extLst>
                <a:ext uri="{FF2B5EF4-FFF2-40B4-BE49-F238E27FC236}">
                  <a16:creationId xmlns:a16="http://schemas.microsoft.com/office/drawing/2014/main" id="{42F3FBBF-D5A9-9147-8344-170201CC8B7F}"/>
                </a:ext>
              </a:extLst>
            </p:cNvPr>
            <p:cNvCxnSpPr>
              <a:endCxn id="9" idx="1"/>
            </p:cNvCxnSpPr>
            <p:nvPr/>
          </p:nvCxnSpPr>
          <p:spPr>
            <a:xfrm>
              <a:off x="3200931" y="3224527"/>
              <a:ext cx="1386287" cy="903755"/>
            </a:xfrm>
            <a:prstGeom prst="line">
              <a:avLst/>
            </a:prstGeom>
            <a:ln w="28575">
              <a:solidFill>
                <a:srgbClr val="11576A"/>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114">
              <a:extLst>
                <a:ext uri="{FF2B5EF4-FFF2-40B4-BE49-F238E27FC236}">
                  <a16:creationId xmlns:a16="http://schemas.microsoft.com/office/drawing/2014/main" id="{9CA64779-F76F-8D43-AFEB-F4C7A2BBB79C}"/>
                </a:ext>
              </a:extLst>
            </p:cNvPr>
            <p:cNvCxnSpPr/>
            <p:nvPr/>
          </p:nvCxnSpPr>
          <p:spPr>
            <a:xfrm flipV="1">
              <a:off x="2786050" y="3130393"/>
              <a:ext cx="1418291" cy="798680"/>
            </a:xfrm>
            <a:prstGeom prst="line">
              <a:avLst/>
            </a:prstGeom>
            <a:ln w="28575">
              <a:solidFill>
                <a:srgbClr val="11576A"/>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39399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righ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21FA689-C0DC-DA4C-A361-7C2DBE3BA46F}"/>
              </a:ext>
            </a:extLst>
          </p:cNvPr>
          <p:cNvSpPr>
            <a:spLocks noGrp="1"/>
          </p:cNvSpPr>
          <p:nvPr>
            <p:ph idx="1"/>
          </p:nvPr>
        </p:nvSpPr>
        <p:spPr/>
        <p:txBody>
          <a:bodyPr/>
          <a:lstStyle/>
          <a:p>
            <a:r>
              <a:rPr lang="zh-CN" altLang="en-US" dirty="0"/>
              <a:t>优点 </a:t>
            </a:r>
          </a:p>
          <a:p>
            <a:pPr lvl="1"/>
            <a:r>
              <a:rPr lang="zh-CN" altLang="en-US" dirty="0"/>
              <a:t>平均响应时间短</a:t>
            </a:r>
            <a:endParaRPr lang="en-US" altLang="zh-CN" dirty="0"/>
          </a:p>
          <a:p>
            <a:r>
              <a:rPr lang="zh-CN" altLang="en-US" dirty="0"/>
              <a:t>可能会造成饥饿 </a:t>
            </a:r>
          </a:p>
          <a:p>
            <a:pPr lvl="1"/>
            <a:r>
              <a:rPr lang="zh-CN" altLang="en-US" dirty="0"/>
              <a:t>连续的短进程流会使长进程无法获得</a:t>
            </a:r>
            <a:r>
              <a:rPr lang="en" altLang="zh-CN" b="0" dirty="0"/>
              <a:t>CPU</a:t>
            </a:r>
            <a:r>
              <a:rPr lang="zh-CN" altLang="en-US" dirty="0"/>
              <a:t>资源 </a:t>
            </a:r>
          </a:p>
          <a:p>
            <a:r>
              <a:rPr lang="zh-CN" altLang="en-US" dirty="0"/>
              <a:t>需要预知未来</a:t>
            </a:r>
            <a:endParaRPr lang="en-US" altLang="zh-CN" dirty="0"/>
          </a:p>
          <a:p>
            <a:pPr lvl="1"/>
            <a:r>
              <a:rPr lang="zh-CN" altLang="en-US" dirty="0"/>
              <a:t>如何预估下一个</a:t>
            </a:r>
            <a:r>
              <a:rPr lang="en" altLang="zh-CN" b="0" dirty="0"/>
              <a:t>CPU</a:t>
            </a:r>
            <a:r>
              <a:rPr lang="zh-CN" altLang="en-US" dirty="0"/>
              <a:t>计算的持续时间</a:t>
            </a:r>
            <a:r>
              <a:rPr lang="en-US" altLang="zh-CN" dirty="0"/>
              <a:t>? </a:t>
            </a:r>
          </a:p>
          <a:p>
            <a:pPr lvl="1"/>
            <a:r>
              <a:rPr lang="zh-CN" altLang="en-US" dirty="0"/>
              <a:t>简单的解决办法</a:t>
            </a:r>
            <a:r>
              <a:rPr lang="en-US" altLang="zh-CN" dirty="0"/>
              <a:t>:</a:t>
            </a:r>
            <a:r>
              <a:rPr lang="zh-CN" altLang="en-US" dirty="0"/>
              <a:t>询问用户 </a:t>
            </a:r>
            <a:endParaRPr lang="en-US" altLang="zh-CN" dirty="0"/>
          </a:p>
          <a:p>
            <a:pPr lvl="1"/>
            <a:r>
              <a:rPr lang="zh-CN" altLang="en-US" dirty="0"/>
              <a:t>用户不知道怎么办？</a:t>
            </a:r>
          </a:p>
          <a:p>
            <a:endParaRPr kumimoji="1" lang="zh-CN" altLang="en-US" dirty="0"/>
          </a:p>
        </p:txBody>
      </p:sp>
      <p:sp>
        <p:nvSpPr>
          <p:cNvPr id="3" name="标题 2">
            <a:extLst>
              <a:ext uri="{FF2B5EF4-FFF2-40B4-BE49-F238E27FC236}">
                <a16:creationId xmlns:a16="http://schemas.microsoft.com/office/drawing/2014/main" id="{51D838CD-BCAA-8A45-A605-6229F75B0963}"/>
              </a:ext>
            </a:extLst>
          </p:cNvPr>
          <p:cNvSpPr>
            <a:spLocks noGrp="1"/>
          </p:cNvSpPr>
          <p:nvPr>
            <p:ph type="title"/>
          </p:nvPr>
        </p:nvSpPr>
        <p:spPr/>
        <p:txBody>
          <a:bodyPr/>
          <a:lstStyle/>
          <a:p>
            <a:r>
              <a:rPr kumimoji="1" lang="zh-CN" altLang="en-US" dirty="0"/>
              <a:t>算法分析</a:t>
            </a:r>
          </a:p>
        </p:txBody>
      </p:sp>
    </p:spTree>
    <p:extLst>
      <p:ext uri="{BB962C8B-B14F-4D97-AF65-F5344CB8AC3E}">
        <p14:creationId xmlns:p14="http://schemas.microsoft.com/office/powerpoint/2010/main" val="178931253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EF12DB6-875C-5D4F-AA3C-1BEC247E185F}"/>
              </a:ext>
            </a:extLst>
          </p:cNvPr>
          <p:cNvSpPr>
            <a:spLocks noGrp="1"/>
          </p:cNvSpPr>
          <p:nvPr>
            <p:ph idx="1"/>
          </p:nvPr>
        </p:nvSpPr>
        <p:spPr/>
        <p:txBody>
          <a:bodyPr/>
          <a:lstStyle/>
          <a:p>
            <a:r>
              <a:rPr kumimoji="1" lang="zh-CN" altLang="en-US" dirty="0"/>
              <a:t>用历史执行时间来预估未来的执行时间</a:t>
            </a:r>
          </a:p>
        </p:txBody>
      </p:sp>
      <p:sp>
        <p:nvSpPr>
          <p:cNvPr id="3" name="标题 2">
            <a:extLst>
              <a:ext uri="{FF2B5EF4-FFF2-40B4-BE49-F238E27FC236}">
                <a16:creationId xmlns:a16="http://schemas.microsoft.com/office/drawing/2014/main" id="{C362BCA5-5910-624C-82D4-AF1F45DB8294}"/>
              </a:ext>
            </a:extLst>
          </p:cNvPr>
          <p:cNvSpPr>
            <a:spLocks noGrp="1"/>
          </p:cNvSpPr>
          <p:nvPr>
            <p:ph type="title"/>
          </p:nvPr>
        </p:nvSpPr>
        <p:spPr/>
        <p:txBody>
          <a:bodyPr/>
          <a:lstStyle/>
          <a:p>
            <a:r>
              <a:rPr kumimoji="1" lang="zh-CN" altLang="en-US" dirty="0"/>
              <a:t>执行时间预估</a:t>
            </a:r>
          </a:p>
        </p:txBody>
      </p:sp>
      <p:pic>
        <p:nvPicPr>
          <p:cNvPr id="5" name="图片 4" descr="手机屏幕截图&#10;&#10;描述已自动生成">
            <a:extLst>
              <a:ext uri="{FF2B5EF4-FFF2-40B4-BE49-F238E27FC236}">
                <a16:creationId xmlns:a16="http://schemas.microsoft.com/office/drawing/2014/main" id="{C1B8E00D-E6B3-D449-B579-A8BE90C72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492" y="2098430"/>
            <a:ext cx="5716327" cy="4199373"/>
          </a:xfrm>
          <a:prstGeom prst="rect">
            <a:avLst/>
          </a:prstGeom>
        </p:spPr>
      </p:pic>
    </p:spTree>
    <p:extLst>
      <p:ext uri="{BB962C8B-B14F-4D97-AF65-F5344CB8AC3E}">
        <p14:creationId xmlns:p14="http://schemas.microsoft.com/office/powerpoint/2010/main" val="34615179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45D3C8A-9753-7F4D-8437-D4A1D270E451}"/>
              </a:ext>
            </a:extLst>
          </p:cNvPr>
          <p:cNvSpPr>
            <a:spLocks noGrp="1"/>
          </p:cNvSpPr>
          <p:nvPr>
            <p:ph idx="1"/>
          </p:nvPr>
        </p:nvSpPr>
        <p:spPr/>
        <p:txBody>
          <a:bodyPr/>
          <a:lstStyle/>
          <a:p>
            <a:r>
              <a:rPr lang="zh-CN" altLang="en-US" dirty="0"/>
              <a:t>动机 </a:t>
            </a:r>
          </a:p>
          <a:p>
            <a:pPr lvl="1"/>
            <a:r>
              <a:rPr lang="en" altLang="zh-CN" b="0" dirty="0"/>
              <a:t>SRTCF</a:t>
            </a:r>
            <a:r>
              <a:rPr lang="zh-CN" altLang="en-US" dirty="0"/>
              <a:t>可以保证平均响应延迟，但是不公平 </a:t>
            </a:r>
          </a:p>
          <a:p>
            <a:r>
              <a:rPr lang="zh-CN" altLang="en-US" dirty="0"/>
              <a:t>彩票方法</a:t>
            </a:r>
            <a:endParaRPr lang="en-US" altLang="zh-CN" dirty="0"/>
          </a:p>
          <a:p>
            <a:pPr lvl="1"/>
            <a:r>
              <a:rPr lang="zh-CN" altLang="en-US" dirty="0"/>
              <a:t>给每个作业一定数量的彩票 </a:t>
            </a:r>
          </a:p>
          <a:p>
            <a:pPr lvl="1"/>
            <a:r>
              <a:rPr lang="zh-CN" altLang="en-US" dirty="0"/>
              <a:t>随机抽取一张中奖彩票</a:t>
            </a:r>
            <a:r>
              <a:rPr lang="en-US" altLang="zh-CN" dirty="0"/>
              <a:t>(</a:t>
            </a:r>
            <a:r>
              <a:rPr lang="en" altLang="zh-CN" b="0" dirty="0"/>
              <a:t>winning ticket</a:t>
            </a:r>
            <a:r>
              <a:rPr lang="en" altLang="zh-CN" dirty="0"/>
              <a:t>)</a:t>
            </a:r>
          </a:p>
          <a:p>
            <a:pPr lvl="1"/>
            <a:r>
              <a:rPr lang="zh-CN" altLang="en-US" dirty="0"/>
              <a:t>为了近似</a:t>
            </a:r>
            <a:r>
              <a:rPr lang="en" altLang="zh-CN" b="0" dirty="0"/>
              <a:t>SRTCF</a:t>
            </a:r>
            <a:r>
              <a:rPr lang="zh-CN" altLang="en" dirty="0"/>
              <a:t>，</a:t>
            </a:r>
            <a:r>
              <a:rPr lang="zh-CN" altLang="en-US" dirty="0"/>
              <a:t>给短作业更多的彩票</a:t>
            </a:r>
            <a:endParaRPr lang="en-US" altLang="zh-CN" dirty="0"/>
          </a:p>
          <a:p>
            <a:pPr lvl="1"/>
            <a:r>
              <a:rPr lang="zh-CN" altLang="en-US" dirty="0"/>
              <a:t>为了避免“饥饿”，给每个作业至少一张彩票</a:t>
            </a:r>
            <a:endParaRPr lang="en-US" altLang="zh-CN" dirty="0"/>
          </a:p>
          <a:p>
            <a:pPr lvl="1"/>
            <a:r>
              <a:rPr lang="zh-CN" altLang="en-US" dirty="0"/>
              <a:t>相互合作的进程可以交换彩票 </a:t>
            </a:r>
          </a:p>
          <a:p>
            <a:endParaRPr kumimoji="1" lang="zh-CN" altLang="en-US" dirty="0"/>
          </a:p>
        </p:txBody>
      </p:sp>
      <p:sp>
        <p:nvSpPr>
          <p:cNvPr id="3" name="标题 2">
            <a:extLst>
              <a:ext uri="{FF2B5EF4-FFF2-40B4-BE49-F238E27FC236}">
                <a16:creationId xmlns:a16="http://schemas.microsoft.com/office/drawing/2014/main" id="{9FD055DD-EDB9-7045-B540-87D4D4332B73}"/>
              </a:ext>
            </a:extLst>
          </p:cNvPr>
          <p:cNvSpPr>
            <a:spLocks noGrp="1"/>
          </p:cNvSpPr>
          <p:nvPr>
            <p:ph type="title"/>
          </p:nvPr>
        </p:nvSpPr>
        <p:spPr/>
        <p:txBody>
          <a:bodyPr/>
          <a:lstStyle/>
          <a:p>
            <a:r>
              <a:rPr kumimoji="1" lang="zh-CN" altLang="en-US" dirty="0"/>
              <a:t>彩票调度算法</a:t>
            </a:r>
          </a:p>
        </p:txBody>
      </p:sp>
    </p:spTree>
    <p:extLst>
      <p:ext uri="{BB962C8B-B14F-4D97-AF65-F5344CB8AC3E}">
        <p14:creationId xmlns:p14="http://schemas.microsoft.com/office/powerpoint/2010/main" val="92687288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030D091-42FA-CE48-955A-E5DACDDCC9C6}"/>
              </a:ext>
            </a:extLst>
          </p:cNvPr>
          <p:cNvSpPr>
            <a:spLocks noGrp="1"/>
          </p:cNvSpPr>
          <p:nvPr>
            <p:ph idx="1"/>
          </p:nvPr>
        </p:nvSpPr>
        <p:spPr/>
        <p:txBody>
          <a:bodyPr/>
          <a:lstStyle/>
          <a:p>
            <a:r>
              <a:rPr kumimoji="1" lang="zh-CN" altLang="en-US" dirty="0"/>
              <a:t>选择就绪队列中响应比</a:t>
            </a:r>
            <a:r>
              <a:rPr kumimoji="1" lang="en-US" altLang="zh-CN" dirty="0"/>
              <a:t>R</a:t>
            </a:r>
            <a:r>
              <a:rPr kumimoji="1" lang="zh-CN" altLang="en-US" dirty="0"/>
              <a:t>值最高的进程</a:t>
            </a:r>
            <a:endParaRPr kumimoji="1" lang="en-US" altLang="zh-CN" dirty="0"/>
          </a:p>
          <a:p>
            <a:pPr lvl="1"/>
            <a:r>
              <a:rPr lang="zh-CN" altLang="en-US" dirty="0"/>
              <a:t>Ｒ＝（ｗ+s)/s   </a:t>
            </a:r>
          </a:p>
          <a:p>
            <a:pPr lvl="1"/>
            <a:r>
              <a:rPr lang="zh-CN" altLang="en-US" dirty="0"/>
              <a:t>        w: 等待时间</a:t>
            </a:r>
            <a:r>
              <a:rPr lang="en-US" altLang="zh-CN" dirty="0"/>
              <a:t>(</a:t>
            </a:r>
            <a:r>
              <a:rPr lang="zh-CN" altLang="en-US" dirty="0"/>
              <a:t>waiting time</a:t>
            </a:r>
            <a:r>
              <a:rPr lang="en-US" altLang="zh-CN" dirty="0"/>
              <a:t>)</a:t>
            </a:r>
            <a:endParaRPr lang="zh-CN" altLang="en-US" dirty="0"/>
          </a:p>
          <a:p>
            <a:pPr lvl="1"/>
            <a:r>
              <a:rPr lang="zh-CN" altLang="en-US" dirty="0"/>
              <a:t>         s: 执行时间</a:t>
            </a:r>
            <a:r>
              <a:rPr lang="en-US" altLang="zh-CN" dirty="0"/>
              <a:t>(</a:t>
            </a:r>
            <a:r>
              <a:rPr lang="zh-CN" altLang="en-US" dirty="0"/>
              <a:t>service time</a:t>
            </a:r>
            <a:r>
              <a:rPr lang="en-US" altLang="zh-CN" dirty="0"/>
              <a:t>)</a:t>
            </a:r>
            <a:endParaRPr lang="en-US" altLang="en-US" dirty="0"/>
          </a:p>
          <a:p>
            <a:pPr marL="0" indent="0">
              <a:buNone/>
            </a:pPr>
            <a:endParaRPr kumimoji="1" lang="en-US" altLang="zh-CN" dirty="0"/>
          </a:p>
          <a:p>
            <a:endParaRPr lang="en-US" altLang="zh-CN" dirty="0"/>
          </a:p>
          <a:p>
            <a:r>
              <a:rPr kumimoji="1" lang="zh-CN" altLang="en-US" dirty="0"/>
              <a:t>在短进程优先算法的基础上改进</a:t>
            </a:r>
            <a:endParaRPr kumimoji="1" lang="en-US" altLang="zh-CN" dirty="0"/>
          </a:p>
          <a:p>
            <a:r>
              <a:rPr lang="zh-CN" altLang="en-US" dirty="0"/>
              <a:t>不可抢占</a:t>
            </a:r>
            <a:endParaRPr lang="en-US" altLang="zh-CN" dirty="0"/>
          </a:p>
          <a:p>
            <a:r>
              <a:rPr kumimoji="1" lang="zh-CN" altLang="en-US" dirty="0"/>
              <a:t>关注进程的等待时间</a:t>
            </a:r>
            <a:endParaRPr kumimoji="1" lang="en-US" altLang="zh-CN" dirty="0"/>
          </a:p>
          <a:p>
            <a:r>
              <a:rPr lang="zh-CN" altLang="en-US" dirty="0"/>
              <a:t>防止无限期等待</a:t>
            </a:r>
            <a:endParaRPr kumimoji="1" lang="zh-CN" altLang="en-US" dirty="0"/>
          </a:p>
        </p:txBody>
      </p:sp>
      <p:sp>
        <p:nvSpPr>
          <p:cNvPr id="3" name="标题 2">
            <a:extLst>
              <a:ext uri="{FF2B5EF4-FFF2-40B4-BE49-F238E27FC236}">
                <a16:creationId xmlns:a16="http://schemas.microsoft.com/office/drawing/2014/main" id="{B6A5BC38-A697-C449-9B15-93AFCBE668B0}"/>
              </a:ext>
            </a:extLst>
          </p:cNvPr>
          <p:cNvSpPr>
            <a:spLocks noGrp="1"/>
          </p:cNvSpPr>
          <p:nvPr>
            <p:ph type="title"/>
          </p:nvPr>
        </p:nvSpPr>
        <p:spPr/>
        <p:txBody>
          <a:bodyPr/>
          <a:lstStyle/>
          <a:p>
            <a:r>
              <a:rPr lang="zh-CN" altLang="en-US" sz="2215" dirty="0"/>
              <a:t>最高响应比优先算法（</a:t>
            </a:r>
            <a:r>
              <a:rPr lang="en-US" altLang="zh-CN" sz="2215" dirty="0"/>
              <a:t>HRRN</a:t>
            </a:r>
            <a:r>
              <a:rPr lang="zh-CN" altLang="en-US" sz="2215" dirty="0"/>
              <a:t>，</a:t>
            </a:r>
            <a:r>
              <a:rPr lang="en-US" altLang="zh-CN" sz="2215" dirty="0"/>
              <a:t>Highest</a:t>
            </a:r>
            <a:r>
              <a:rPr lang="zh-CN" altLang="en-US" sz="2215" dirty="0"/>
              <a:t> </a:t>
            </a:r>
            <a:r>
              <a:rPr lang="en-US" altLang="zh-CN" sz="2215" dirty="0"/>
              <a:t>Response</a:t>
            </a:r>
            <a:r>
              <a:rPr lang="zh-CN" altLang="en-US" sz="2215" dirty="0"/>
              <a:t> </a:t>
            </a:r>
            <a:r>
              <a:rPr lang="en-US" altLang="zh-CN" sz="2215" dirty="0"/>
              <a:t>Ratio</a:t>
            </a:r>
            <a:r>
              <a:rPr lang="zh-CN" altLang="en-US" sz="2215" dirty="0"/>
              <a:t> </a:t>
            </a:r>
            <a:r>
              <a:rPr lang="en-US" altLang="zh-CN" sz="2215" dirty="0"/>
              <a:t>Next</a:t>
            </a:r>
            <a:r>
              <a:rPr lang="zh-CN" altLang="en-US" sz="2215" dirty="0"/>
              <a:t>）</a:t>
            </a:r>
          </a:p>
        </p:txBody>
      </p:sp>
    </p:spTree>
    <p:extLst>
      <p:ext uri="{BB962C8B-B14F-4D97-AF65-F5344CB8AC3E}">
        <p14:creationId xmlns:p14="http://schemas.microsoft.com/office/powerpoint/2010/main" val="14291552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1420C7F-99A5-054B-A81B-FD41C1816918}"/>
              </a:ext>
            </a:extLst>
          </p:cNvPr>
          <p:cNvSpPr>
            <a:spLocks noGrp="1"/>
          </p:cNvSpPr>
          <p:nvPr>
            <p:ph idx="1"/>
          </p:nvPr>
        </p:nvSpPr>
        <p:spPr/>
        <p:txBody>
          <a:bodyPr/>
          <a:lstStyle/>
          <a:p>
            <a:r>
              <a:rPr kumimoji="1" lang="zh-CN" altLang="en-US" dirty="0"/>
              <a:t>和</a:t>
            </a:r>
            <a:r>
              <a:rPr kumimoji="1" lang="en-US" altLang="zh-CN" dirty="0"/>
              <a:t>FCFS</a:t>
            </a:r>
            <a:r>
              <a:rPr kumimoji="1" lang="zh-CN" altLang="en-US" dirty="0"/>
              <a:t>算法类似，但是增加了时间片</a:t>
            </a:r>
            <a:endParaRPr kumimoji="1" lang="en-US" altLang="zh-CN" dirty="0"/>
          </a:p>
          <a:p>
            <a:r>
              <a:rPr lang="zh-CN" altLang="en-US" dirty="0"/>
              <a:t>时间片结束时，调度器按</a:t>
            </a:r>
            <a:r>
              <a:rPr lang="en-US" altLang="zh-CN" dirty="0"/>
              <a:t>FCFS</a:t>
            </a:r>
            <a:r>
              <a:rPr lang="zh-CN" altLang="en-US" dirty="0"/>
              <a:t>算法切换到下一个就绪进程</a:t>
            </a:r>
            <a:endParaRPr lang="en-US" altLang="zh-CN" dirty="0"/>
          </a:p>
          <a:p>
            <a:r>
              <a:rPr kumimoji="1" lang="zh-CN" altLang="en-US" dirty="0"/>
              <a:t>轮转调度是抢占式调度</a:t>
            </a:r>
          </a:p>
        </p:txBody>
      </p:sp>
      <p:sp>
        <p:nvSpPr>
          <p:cNvPr id="3" name="标题 2">
            <a:extLst>
              <a:ext uri="{FF2B5EF4-FFF2-40B4-BE49-F238E27FC236}">
                <a16:creationId xmlns:a16="http://schemas.microsoft.com/office/drawing/2014/main" id="{E1D3C3DE-F57E-904B-B0B7-523054AB9400}"/>
              </a:ext>
            </a:extLst>
          </p:cNvPr>
          <p:cNvSpPr>
            <a:spLocks noGrp="1"/>
          </p:cNvSpPr>
          <p:nvPr>
            <p:ph type="title"/>
          </p:nvPr>
        </p:nvSpPr>
        <p:spPr/>
        <p:txBody>
          <a:bodyPr/>
          <a:lstStyle/>
          <a:p>
            <a:r>
              <a:rPr kumimoji="1" lang="zh-CN" altLang="en-US" dirty="0"/>
              <a:t>时间片轮转算法（</a:t>
            </a:r>
            <a:r>
              <a:rPr kumimoji="1" lang="en-US" altLang="zh-CN" dirty="0"/>
              <a:t>RR</a:t>
            </a:r>
            <a:r>
              <a:rPr kumimoji="1" lang="zh-CN" altLang="en-US" dirty="0"/>
              <a:t>，</a:t>
            </a:r>
            <a:r>
              <a:rPr kumimoji="1" lang="en-US" altLang="zh-CN" dirty="0"/>
              <a:t>Round</a:t>
            </a:r>
            <a:r>
              <a:rPr kumimoji="1" lang="zh-CN" altLang="en-US" dirty="0"/>
              <a:t> </a:t>
            </a:r>
            <a:r>
              <a:rPr kumimoji="1" lang="en-US" altLang="zh-CN" dirty="0"/>
              <a:t>Robin</a:t>
            </a:r>
            <a:r>
              <a:rPr kumimoji="1" lang="zh-CN" altLang="en-US" dirty="0"/>
              <a:t>）</a:t>
            </a:r>
          </a:p>
        </p:txBody>
      </p:sp>
      <p:grpSp>
        <p:nvGrpSpPr>
          <p:cNvPr id="4" name="组合 3">
            <a:extLst>
              <a:ext uri="{FF2B5EF4-FFF2-40B4-BE49-F238E27FC236}">
                <a16:creationId xmlns:a16="http://schemas.microsoft.com/office/drawing/2014/main" id="{C635F28A-FC69-6D45-BB45-F2A917C98922}"/>
              </a:ext>
            </a:extLst>
          </p:cNvPr>
          <p:cNvGrpSpPr/>
          <p:nvPr/>
        </p:nvGrpSpPr>
        <p:grpSpPr>
          <a:xfrm>
            <a:off x="1321651" y="3761344"/>
            <a:ext cx="6495903" cy="1588202"/>
            <a:chOff x="598598" y="2303663"/>
            <a:chExt cx="7037228" cy="1720552"/>
          </a:xfrm>
        </p:grpSpPr>
        <p:cxnSp>
          <p:nvCxnSpPr>
            <p:cNvPr id="5" name="直接连接符 10">
              <a:extLst>
                <a:ext uri="{FF2B5EF4-FFF2-40B4-BE49-F238E27FC236}">
                  <a16:creationId xmlns:a16="http://schemas.microsoft.com/office/drawing/2014/main" id="{3FCF799B-6986-1B42-866D-BFAE53F95690}"/>
                </a:ext>
              </a:extLst>
            </p:cNvPr>
            <p:cNvCxnSpPr/>
            <p:nvPr/>
          </p:nvCxnSpPr>
          <p:spPr>
            <a:xfrm>
              <a:off x="1670168" y="2500312"/>
              <a:ext cx="2071702" cy="1588"/>
            </a:xfrm>
            <a:prstGeom prst="line">
              <a:avLst/>
            </a:prstGeom>
            <a:ln w="381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 name="直接连接符 12">
              <a:extLst>
                <a:ext uri="{FF2B5EF4-FFF2-40B4-BE49-F238E27FC236}">
                  <a16:creationId xmlns:a16="http://schemas.microsoft.com/office/drawing/2014/main" id="{1FB94C3E-6E2F-2943-8C8C-DECF902E2908}"/>
                </a:ext>
              </a:extLst>
            </p:cNvPr>
            <p:cNvCxnSpPr/>
            <p:nvPr/>
          </p:nvCxnSpPr>
          <p:spPr>
            <a:xfrm>
              <a:off x="1670168" y="3214692"/>
              <a:ext cx="2071702" cy="1588"/>
            </a:xfrm>
            <a:prstGeom prst="line">
              <a:avLst/>
            </a:prstGeom>
            <a:ln w="381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7" name="直接连接符 18">
              <a:extLst>
                <a:ext uri="{FF2B5EF4-FFF2-40B4-BE49-F238E27FC236}">
                  <a16:creationId xmlns:a16="http://schemas.microsoft.com/office/drawing/2014/main" id="{3A66096E-326F-8B40-8001-5CB16F2FA65D}"/>
                </a:ext>
              </a:extLst>
            </p:cNvPr>
            <p:cNvCxnSpPr/>
            <p:nvPr/>
          </p:nvCxnSpPr>
          <p:spPr>
            <a:xfrm rot="5400000" flipH="1" flipV="1">
              <a:off x="3364055" y="2857502"/>
              <a:ext cx="714380" cy="1588"/>
            </a:xfrm>
            <a:prstGeom prst="line">
              <a:avLst/>
            </a:prstGeom>
            <a:ln w="381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8" name="直接箭头连接符 20">
              <a:extLst>
                <a:ext uri="{FF2B5EF4-FFF2-40B4-BE49-F238E27FC236}">
                  <a16:creationId xmlns:a16="http://schemas.microsoft.com/office/drawing/2014/main" id="{F596E65A-AADF-344D-BF12-49A3F7B88E92}"/>
                </a:ext>
              </a:extLst>
            </p:cNvPr>
            <p:cNvCxnSpPr/>
            <p:nvPr/>
          </p:nvCxnSpPr>
          <p:spPr>
            <a:xfrm>
              <a:off x="598598" y="2857502"/>
              <a:ext cx="107157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22">
              <a:extLst>
                <a:ext uri="{FF2B5EF4-FFF2-40B4-BE49-F238E27FC236}">
                  <a16:creationId xmlns:a16="http://schemas.microsoft.com/office/drawing/2014/main" id="{32F611AF-6C60-B242-B816-A3BDD563E335}"/>
                </a:ext>
              </a:extLst>
            </p:cNvPr>
            <p:cNvCxnSpPr/>
            <p:nvPr/>
          </p:nvCxnSpPr>
          <p:spPr>
            <a:xfrm>
              <a:off x="4813440" y="2857502"/>
              <a:ext cx="1643074"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24">
              <a:extLst>
                <a:ext uri="{FF2B5EF4-FFF2-40B4-BE49-F238E27FC236}">
                  <a16:creationId xmlns:a16="http://schemas.microsoft.com/office/drawing/2014/main" id="{2EE41E03-D519-484E-913F-70C6ABAFD08C}"/>
                </a:ext>
              </a:extLst>
            </p:cNvPr>
            <p:cNvCxnSpPr/>
            <p:nvPr/>
          </p:nvCxnSpPr>
          <p:spPr>
            <a:xfrm rot="5400000">
              <a:off x="4706283" y="3393287"/>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1" name="直接连接符 25">
              <a:extLst>
                <a:ext uri="{FF2B5EF4-FFF2-40B4-BE49-F238E27FC236}">
                  <a16:creationId xmlns:a16="http://schemas.microsoft.com/office/drawing/2014/main" id="{993EDDCF-94A2-314B-9844-4CFC998618FE}"/>
                </a:ext>
              </a:extLst>
            </p:cNvPr>
            <p:cNvCxnSpPr/>
            <p:nvPr/>
          </p:nvCxnSpPr>
          <p:spPr>
            <a:xfrm rot="5400000">
              <a:off x="492235" y="3393287"/>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 name="直接连接符 27">
              <a:extLst>
                <a:ext uri="{FF2B5EF4-FFF2-40B4-BE49-F238E27FC236}">
                  <a16:creationId xmlns:a16="http://schemas.microsoft.com/office/drawing/2014/main" id="{926E8C45-81D1-B64D-8AD2-B93DEAD6E30D}"/>
                </a:ext>
              </a:extLst>
            </p:cNvPr>
            <p:cNvCxnSpPr/>
            <p:nvPr/>
          </p:nvCxnSpPr>
          <p:spPr>
            <a:xfrm>
              <a:off x="1027226" y="3933604"/>
              <a:ext cx="421484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3" name="直接连接符 28">
              <a:extLst>
                <a:ext uri="{FF2B5EF4-FFF2-40B4-BE49-F238E27FC236}">
                  <a16:creationId xmlns:a16="http://schemas.microsoft.com/office/drawing/2014/main" id="{8031812F-8F82-E143-A77D-AA17D8E0CB52}"/>
                </a:ext>
              </a:extLst>
            </p:cNvPr>
            <p:cNvCxnSpPr/>
            <p:nvPr/>
          </p:nvCxnSpPr>
          <p:spPr>
            <a:xfrm rot="5400000" flipH="1" flipV="1">
              <a:off x="2885408" y="2857502"/>
              <a:ext cx="71438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4" name="直接连接符 29">
              <a:extLst>
                <a:ext uri="{FF2B5EF4-FFF2-40B4-BE49-F238E27FC236}">
                  <a16:creationId xmlns:a16="http://schemas.microsoft.com/office/drawing/2014/main" id="{F4735502-7C2A-4B4D-8975-2BC3C1E58285}"/>
                </a:ext>
              </a:extLst>
            </p:cNvPr>
            <p:cNvCxnSpPr/>
            <p:nvPr/>
          </p:nvCxnSpPr>
          <p:spPr>
            <a:xfrm rot="5400000" flipH="1" flipV="1">
              <a:off x="2429946" y="2857502"/>
              <a:ext cx="71438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5" name="直接连接符 30">
              <a:extLst>
                <a:ext uri="{FF2B5EF4-FFF2-40B4-BE49-F238E27FC236}">
                  <a16:creationId xmlns:a16="http://schemas.microsoft.com/office/drawing/2014/main" id="{E696F6F4-FEFD-5040-8EBF-94DCA6B5D9E3}"/>
                </a:ext>
              </a:extLst>
            </p:cNvPr>
            <p:cNvCxnSpPr/>
            <p:nvPr/>
          </p:nvCxnSpPr>
          <p:spPr>
            <a:xfrm rot="5400000" flipH="1" flipV="1">
              <a:off x="1956714" y="2857502"/>
              <a:ext cx="71438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6" name="直接连接符 31">
              <a:extLst>
                <a:ext uri="{FF2B5EF4-FFF2-40B4-BE49-F238E27FC236}">
                  <a16:creationId xmlns:a16="http://schemas.microsoft.com/office/drawing/2014/main" id="{523BEBDE-ED8A-7843-BA41-681D2513CF91}"/>
                </a:ext>
              </a:extLst>
            </p:cNvPr>
            <p:cNvCxnSpPr/>
            <p:nvPr/>
          </p:nvCxnSpPr>
          <p:spPr>
            <a:xfrm rot="5400000" flipH="1" flipV="1">
              <a:off x="1479798" y="2857502"/>
              <a:ext cx="71438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80115C3F-7A84-854F-B32C-3CC3F6942CBE}"/>
                </a:ext>
              </a:extLst>
            </p:cNvPr>
            <p:cNvSpPr/>
            <p:nvPr/>
          </p:nvSpPr>
          <p:spPr>
            <a:xfrm>
              <a:off x="3840142" y="2417723"/>
              <a:ext cx="928694" cy="928694"/>
            </a:xfrm>
            <a:prstGeom prst="ellipse">
              <a:avLst/>
            </a:prstGeom>
            <a:gradFill>
              <a:gsLst>
                <a:gs pos="100000">
                  <a:srgbClr val="11576A"/>
                </a:gs>
                <a:gs pos="0">
                  <a:srgbClr val="0EB1C8"/>
                </a:gs>
                <a:gs pos="100000">
                  <a:schemeClr val="accent1">
                    <a:tint val="23500"/>
                    <a:satMod val="160000"/>
                  </a:schemeClr>
                </a:gs>
              </a:gsLst>
              <a:lin ang="5400000" scaled="0"/>
            </a:gra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18" name="TextBox 33">
              <a:extLst>
                <a:ext uri="{FF2B5EF4-FFF2-40B4-BE49-F238E27FC236}">
                  <a16:creationId xmlns:a16="http://schemas.microsoft.com/office/drawing/2014/main" id="{DEC8DCD4-FBC7-9A4A-94BB-7BAFCC3BD2EE}"/>
                </a:ext>
              </a:extLst>
            </p:cNvPr>
            <p:cNvSpPr txBox="1"/>
            <p:nvPr/>
          </p:nvSpPr>
          <p:spPr>
            <a:xfrm>
              <a:off x="4002684" y="2691476"/>
              <a:ext cx="585579" cy="407750"/>
            </a:xfrm>
            <a:prstGeom prst="rect">
              <a:avLst/>
            </a:prstGeom>
            <a:noFill/>
          </p:spPr>
          <p:txBody>
            <a:bodyPr wrap="none" rtlCol="0">
              <a:spAutoFit/>
            </a:bodyPr>
            <a:lstStyle/>
            <a:p>
              <a:r>
                <a:rPr lang="en-US" altLang="zh-CN" sz="1846">
                  <a:solidFill>
                    <a:schemeClr val="bg1"/>
                  </a:solidFill>
                  <a:latin typeface="+mn-ea"/>
                </a:rPr>
                <a:t>CPU</a:t>
              </a:r>
              <a:endParaRPr lang="zh-CN" altLang="en-US" sz="1846">
                <a:solidFill>
                  <a:schemeClr val="bg1"/>
                </a:solidFill>
                <a:latin typeface="+mn-ea"/>
              </a:endParaRPr>
            </a:p>
          </p:txBody>
        </p:sp>
        <p:sp>
          <p:nvSpPr>
            <p:cNvPr id="19" name="TextBox 34">
              <a:extLst>
                <a:ext uri="{FF2B5EF4-FFF2-40B4-BE49-F238E27FC236}">
                  <a16:creationId xmlns:a16="http://schemas.microsoft.com/office/drawing/2014/main" id="{78489015-3B86-3541-8586-4EED6E7A6C3C}"/>
                </a:ext>
              </a:extLst>
            </p:cNvPr>
            <p:cNvSpPr txBox="1"/>
            <p:nvPr/>
          </p:nvSpPr>
          <p:spPr>
            <a:xfrm>
              <a:off x="6270522" y="2303663"/>
              <a:ext cx="1365304" cy="530840"/>
            </a:xfrm>
            <a:prstGeom prst="rect">
              <a:avLst/>
            </a:prstGeom>
            <a:noFill/>
          </p:spPr>
          <p:txBody>
            <a:bodyPr wrap="none" rtlCol="0">
              <a:spAutoFit/>
            </a:bodyPr>
            <a:lstStyle/>
            <a:p>
              <a:pPr algn="ctr"/>
              <a:r>
                <a:rPr lang="zh-CN" altLang="en-US" sz="1292" dirty="0">
                  <a:solidFill>
                    <a:srgbClr val="11576A"/>
                  </a:solidFill>
                  <a:latin typeface="+mn-ea"/>
                </a:rPr>
                <a:t>进程执行结束</a:t>
              </a:r>
              <a:endParaRPr lang="en-US" altLang="zh-CN" sz="1292" dirty="0">
                <a:solidFill>
                  <a:srgbClr val="11576A"/>
                </a:solidFill>
                <a:latin typeface="+mn-ea"/>
              </a:endParaRPr>
            </a:p>
            <a:p>
              <a:pPr algn="ctr"/>
              <a:r>
                <a:rPr lang="zh-CN" altLang="en-US" sz="1292" dirty="0">
                  <a:solidFill>
                    <a:srgbClr val="11576A"/>
                  </a:solidFill>
                  <a:latin typeface="+mn-ea"/>
                </a:rPr>
                <a:t>或请求</a:t>
              </a:r>
              <a:r>
                <a:rPr lang="en-US" altLang="zh-CN" sz="1292" dirty="0">
                  <a:solidFill>
                    <a:srgbClr val="11576A"/>
                  </a:solidFill>
                  <a:latin typeface="+mn-ea"/>
                </a:rPr>
                <a:t>I/O</a:t>
              </a:r>
              <a:r>
                <a:rPr lang="zh-CN" altLang="en-US" sz="1292" dirty="0">
                  <a:solidFill>
                    <a:srgbClr val="11576A"/>
                  </a:solidFill>
                  <a:latin typeface="+mn-ea"/>
                </a:rPr>
                <a:t>操作</a:t>
              </a:r>
            </a:p>
          </p:txBody>
        </p:sp>
        <p:sp>
          <p:nvSpPr>
            <p:cNvPr id="20" name="TextBox 35">
              <a:extLst>
                <a:ext uri="{FF2B5EF4-FFF2-40B4-BE49-F238E27FC236}">
                  <a16:creationId xmlns:a16="http://schemas.microsoft.com/office/drawing/2014/main" id="{03DE0ABA-5197-0545-A00F-640B4B8A07AF}"/>
                </a:ext>
              </a:extLst>
            </p:cNvPr>
            <p:cNvSpPr txBox="1"/>
            <p:nvPr/>
          </p:nvSpPr>
          <p:spPr>
            <a:xfrm>
              <a:off x="5326249" y="2428874"/>
              <a:ext cx="585578" cy="407750"/>
            </a:xfrm>
            <a:prstGeom prst="rect">
              <a:avLst/>
            </a:prstGeom>
            <a:noFill/>
          </p:spPr>
          <p:txBody>
            <a:bodyPr wrap="none" rtlCol="0">
              <a:spAutoFit/>
            </a:bodyPr>
            <a:lstStyle/>
            <a:p>
              <a:r>
                <a:rPr lang="zh-CN" altLang="en-US" sz="1846">
                  <a:solidFill>
                    <a:srgbClr val="11576A"/>
                  </a:solidFill>
                  <a:latin typeface="+mn-ea"/>
                </a:rPr>
                <a:t>＜</a:t>
              </a:r>
              <a:r>
                <a:rPr lang="en-US" altLang="zh-CN" sz="1846">
                  <a:solidFill>
                    <a:srgbClr val="11576A"/>
                  </a:solidFill>
                  <a:latin typeface="+mn-ea"/>
                </a:rPr>
                <a:t>q</a:t>
              </a:r>
              <a:endParaRPr lang="zh-CN" altLang="en-US" sz="1846">
                <a:solidFill>
                  <a:srgbClr val="11576A"/>
                </a:solidFill>
                <a:latin typeface="+mn-ea"/>
              </a:endParaRPr>
            </a:p>
          </p:txBody>
        </p:sp>
        <p:sp>
          <p:nvSpPr>
            <p:cNvPr id="21" name="TextBox 36">
              <a:extLst>
                <a:ext uri="{FF2B5EF4-FFF2-40B4-BE49-F238E27FC236}">
                  <a16:creationId xmlns:a16="http://schemas.microsoft.com/office/drawing/2014/main" id="{67C9C444-529C-3743-ADF9-FA2E71CFD963}"/>
                </a:ext>
              </a:extLst>
            </p:cNvPr>
            <p:cNvSpPr txBox="1"/>
            <p:nvPr/>
          </p:nvSpPr>
          <p:spPr>
            <a:xfrm>
              <a:off x="4645666" y="3429006"/>
              <a:ext cx="457070" cy="407750"/>
            </a:xfrm>
            <a:prstGeom prst="rect">
              <a:avLst/>
            </a:prstGeom>
            <a:noFill/>
          </p:spPr>
          <p:txBody>
            <a:bodyPr wrap="none" rtlCol="0">
              <a:spAutoFit/>
            </a:bodyPr>
            <a:lstStyle/>
            <a:p>
              <a:r>
                <a:rPr lang="en-US" altLang="zh-CN" sz="1846">
                  <a:solidFill>
                    <a:srgbClr val="11576A"/>
                  </a:solidFill>
                  <a:latin typeface="+mn-ea"/>
                </a:rPr>
                <a:t>=q</a:t>
              </a:r>
              <a:endParaRPr lang="zh-CN" altLang="en-US" sz="1846">
                <a:solidFill>
                  <a:srgbClr val="11576A"/>
                </a:solidFill>
                <a:latin typeface="+mn-ea"/>
              </a:endParaRPr>
            </a:p>
          </p:txBody>
        </p:sp>
        <p:sp>
          <p:nvSpPr>
            <p:cNvPr id="22" name="TextBox 37">
              <a:extLst>
                <a:ext uri="{FF2B5EF4-FFF2-40B4-BE49-F238E27FC236}">
                  <a16:creationId xmlns:a16="http://schemas.microsoft.com/office/drawing/2014/main" id="{FCB62A17-DB2A-8F4A-ACB1-EE71F54CD8EE}"/>
                </a:ext>
              </a:extLst>
            </p:cNvPr>
            <p:cNvSpPr txBox="1"/>
            <p:nvPr/>
          </p:nvSpPr>
          <p:spPr>
            <a:xfrm>
              <a:off x="2158713" y="3554919"/>
              <a:ext cx="2100771" cy="469296"/>
            </a:xfrm>
            <a:prstGeom prst="rect">
              <a:avLst/>
            </a:prstGeom>
            <a:noFill/>
          </p:spPr>
          <p:txBody>
            <a:bodyPr wrap="square" rtlCol="0">
              <a:spAutoFit/>
            </a:bodyPr>
            <a:lstStyle/>
            <a:p>
              <a:r>
                <a:rPr lang="zh-CN" altLang="en-US" sz="2215" dirty="0">
                  <a:solidFill>
                    <a:srgbClr val="11576A"/>
                  </a:solidFill>
                  <a:latin typeface="+mn-ea"/>
                </a:rPr>
                <a:t>时钟中断</a:t>
              </a:r>
            </a:p>
          </p:txBody>
        </p:sp>
        <p:sp>
          <p:nvSpPr>
            <p:cNvPr id="23" name="TextBox 38">
              <a:extLst>
                <a:ext uri="{FF2B5EF4-FFF2-40B4-BE49-F238E27FC236}">
                  <a16:creationId xmlns:a16="http://schemas.microsoft.com/office/drawing/2014/main" id="{C8D78FFB-0430-5146-A245-A9877E185CBD}"/>
                </a:ext>
              </a:extLst>
            </p:cNvPr>
            <p:cNvSpPr txBox="1"/>
            <p:nvPr/>
          </p:nvSpPr>
          <p:spPr>
            <a:xfrm>
              <a:off x="1868246" y="2679901"/>
              <a:ext cx="415391" cy="407750"/>
            </a:xfrm>
            <a:prstGeom prst="rect">
              <a:avLst/>
            </a:prstGeom>
            <a:noFill/>
          </p:spPr>
          <p:txBody>
            <a:bodyPr wrap="none" rtlCol="0">
              <a:spAutoFit/>
            </a:bodyPr>
            <a:lstStyle/>
            <a:p>
              <a:r>
                <a:rPr lang="en-US" altLang="zh-CN" sz="1846">
                  <a:solidFill>
                    <a:srgbClr val="11576A"/>
                  </a:solidFill>
                  <a:latin typeface="+mn-ea"/>
                </a:rPr>
                <a:t>P</a:t>
              </a:r>
              <a:r>
                <a:rPr lang="en-US" altLang="zh-CN" sz="1846" baseline="-25000">
                  <a:solidFill>
                    <a:srgbClr val="11576A"/>
                  </a:solidFill>
                  <a:latin typeface="+mn-ea"/>
                </a:rPr>
                <a:t>x</a:t>
              </a:r>
              <a:endParaRPr lang="zh-CN" altLang="en-US" sz="1846" baseline="-25000">
                <a:solidFill>
                  <a:srgbClr val="11576A"/>
                </a:solidFill>
                <a:latin typeface="+mn-ea"/>
              </a:endParaRPr>
            </a:p>
          </p:txBody>
        </p:sp>
        <p:sp>
          <p:nvSpPr>
            <p:cNvPr id="24" name="TextBox 39">
              <a:extLst>
                <a:ext uri="{FF2B5EF4-FFF2-40B4-BE49-F238E27FC236}">
                  <a16:creationId xmlns:a16="http://schemas.microsoft.com/office/drawing/2014/main" id="{781B5C0D-8418-A447-B84E-E8AF477B085F}"/>
                </a:ext>
              </a:extLst>
            </p:cNvPr>
            <p:cNvSpPr txBox="1"/>
            <p:nvPr/>
          </p:nvSpPr>
          <p:spPr>
            <a:xfrm>
              <a:off x="2321724" y="2679901"/>
              <a:ext cx="415391" cy="407750"/>
            </a:xfrm>
            <a:prstGeom prst="rect">
              <a:avLst/>
            </a:prstGeom>
            <a:noFill/>
          </p:spPr>
          <p:txBody>
            <a:bodyPr wrap="none" rtlCol="0">
              <a:spAutoFit/>
            </a:bodyPr>
            <a:lstStyle/>
            <a:p>
              <a:r>
                <a:rPr lang="en-US" altLang="zh-CN" sz="1846">
                  <a:solidFill>
                    <a:srgbClr val="11576A"/>
                  </a:solidFill>
                  <a:latin typeface="+mn-ea"/>
                </a:rPr>
                <a:t>P</a:t>
              </a:r>
              <a:r>
                <a:rPr lang="en-US" altLang="zh-CN" sz="1846" baseline="-25000">
                  <a:solidFill>
                    <a:srgbClr val="11576A"/>
                  </a:solidFill>
                  <a:latin typeface="+mn-ea"/>
                </a:rPr>
                <a:t>c</a:t>
              </a:r>
              <a:endParaRPr lang="zh-CN" altLang="en-US" sz="1846" baseline="-25000">
                <a:solidFill>
                  <a:srgbClr val="11576A"/>
                </a:solidFill>
                <a:latin typeface="+mn-ea"/>
              </a:endParaRPr>
            </a:p>
          </p:txBody>
        </p:sp>
        <p:sp>
          <p:nvSpPr>
            <p:cNvPr id="25" name="TextBox 40">
              <a:extLst>
                <a:ext uri="{FF2B5EF4-FFF2-40B4-BE49-F238E27FC236}">
                  <a16:creationId xmlns:a16="http://schemas.microsoft.com/office/drawing/2014/main" id="{4541A2FA-3096-7F4E-95DB-9E9E7B78D65C}"/>
                </a:ext>
              </a:extLst>
            </p:cNvPr>
            <p:cNvSpPr txBox="1"/>
            <p:nvPr/>
          </p:nvSpPr>
          <p:spPr>
            <a:xfrm>
              <a:off x="2804153" y="2679901"/>
              <a:ext cx="415391" cy="407750"/>
            </a:xfrm>
            <a:prstGeom prst="rect">
              <a:avLst/>
            </a:prstGeom>
            <a:noFill/>
          </p:spPr>
          <p:txBody>
            <a:bodyPr wrap="none" rtlCol="0">
              <a:spAutoFit/>
            </a:bodyPr>
            <a:lstStyle/>
            <a:p>
              <a:r>
                <a:rPr lang="en-US" altLang="zh-CN" sz="1846">
                  <a:solidFill>
                    <a:srgbClr val="11576A"/>
                  </a:solidFill>
                  <a:latin typeface="+mn-ea"/>
                </a:rPr>
                <a:t>P</a:t>
              </a:r>
              <a:r>
                <a:rPr lang="en-US" altLang="zh-CN" sz="1846" baseline="-25000">
                  <a:solidFill>
                    <a:srgbClr val="11576A"/>
                  </a:solidFill>
                  <a:latin typeface="+mn-ea"/>
                </a:rPr>
                <a:t>b</a:t>
              </a:r>
              <a:endParaRPr lang="zh-CN" altLang="en-US" sz="1846" baseline="-25000">
                <a:solidFill>
                  <a:srgbClr val="11576A"/>
                </a:solidFill>
                <a:latin typeface="+mn-ea"/>
              </a:endParaRPr>
            </a:p>
          </p:txBody>
        </p:sp>
        <p:sp>
          <p:nvSpPr>
            <p:cNvPr id="26" name="TextBox 41">
              <a:extLst>
                <a:ext uri="{FF2B5EF4-FFF2-40B4-BE49-F238E27FC236}">
                  <a16:creationId xmlns:a16="http://schemas.microsoft.com/office/drawing/2014/main" id="{7D0D5E7D-3704-4C4A-9204-6853F879ED4C}"/>
                </a:ext>
              </a:extLst>
            </p:cNvPr>
            <p:cNvSpPr txBox="1"/>
            <p:nvPr/>
          </p:nvSpPr>
          <p:spPr>
            <a:xfrm>
              <a:off x="3260293" y="2679901"/>
              <a:ext cx="415391" cy="407750"/>
            </a:xfrm>
            <a:prstGeom prst="rect">
              <a:avLst/>
            </a:prstGeom>
            <a:noFill/>
          </p:spPr>
          <p:txBody>
            <a:bodyPr wrap="none" rtlCol="0">
              <a:spAutoFit/>
            </a:bodyPr>
            <a:lstStyle/>
            <a:p>
              <a:r>
                <a:rPr lang="en-US" altLang="zh-CN" sz="1846">
                  <a:solidFill>
                    <a:srgbClr val="11576A"/>
                  </a:solidFill>
                  <a:latin typeface="+mn-ea"/>
                </a:rPr>
                <a:t>P</a:t>
              </a:r>
              <a:r>
                <a:rPr lang="en-US" altLang="zh-CN" sz="1846" baseline="-25000">
                  <a:solidFill>
                    <a:srgbClr val="11576A"/>
                  </a:solidFill>
                  <a:latin typeface="+mn-ea"/>
                </a:rPr>
                <a:t>a</a:t>
              </a:r>
              <a:endParaRPr lang="zh-CN" altLang="en-US" sz="1846" baseline="-25000">
                <a:solidFill>
                  <a:srgbClr val="11576A"/>
                </a:solidFill>
                <a:latin typeface="+mn-ea"/>
              </a:endParaRPr>
            </a:p>
          </p:txBody>
        </p:sp>
      </p:grpSp>
    </p:spTree>
    <p:extLst>
      <p:ext uri="{BB962C8B-B14F-4D97-AF65-F5344CB8AC3E}">
        <p14:creationId xmlns:p14="http://schemas.microsoft.com/office/powerpoint/2010/main" val="11829808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7414D42-C777-EE43-9A23-3BB818E0AE7C}"/>
              </a:ext>
            </a:extLst>
          </p:cNvPr>
          <p:cNvSpPr>
            <a:spLocks noGrp="1"/>
          </p:cNvSpPr>
          <p:nvPr>
            <p:ph idx="1"/>
          </p:nvPr>
        </p:nvSpPr>
        <p:spPr/>
        <p:txBody>
          <a:bodyPr/>
          <a:lstStyle/>
          <a:p>
            <a:r>
              <a:rPr kumimoji="1" lang="zh-CN" altLang="en-US" dirty="0"/>
              <a:t>示例：</a:t>
            </a:r>
            <a:r>
              <a:rPr kumimoji="1" lang="en-US" altLang="zh-CN" dirty="0"/>
              <a:t>4</a:t>
            </a:r>
            <a:r>
              <a:rPr kumimoji="1" lang="zh-CN" altLang="en-US" dirty="0"/>
              <a:t>个进程的执行时间如下</a:t>
            </a:r>
            <a:endParaRPr kumimoji="1" lang="en-US" altLang="zh-CN" dirty="0"/>
          </a:p>
          <a:p>
            <a:pPr marL="0" indent="0">
              <a:buNone/>
            </a:pPr>
            <a:r>
              <a:rPr lang="en-US" altLang="zh-CN" dirty="0"/>
              <a:t>	</a:t>
            </a:r>
            <a:r>
              <a:rPr lang="en-US" altLang="zh-CN" sz="1846" dirty="0"/>
              <a:t>P1	53</a:t>
            </a:r>
          </a:p>
          <a:p>
            <a:pPr marL="0" indent="0">
              <a:buNone/>
            </a:pPr>
            <a:r>
              <a:rPr lang="en-US" altLang="zh-CN" sz="1846" dirty="0"/>
              <a:t>	P2	8</a:t>
            </a:r>
          </a:p>
          <a:p>
            <a:pPr marL="0" indent="0">
              <a:buNone/>
            </a:pPr>
            <a:r>
              <a:rPr lang="en-US" altLang="zh-CN" sz="1846" dirty="0"/>
              <a:t>	P3	68</a:t>
            </a:r>
          </a:p>
          <a:p>
            <a:pPr marL="0" indent="0">
              <a:buNone/>
            </a:pPr>
            <a:r>
              <a:rPr lang="en-US" altLang="zh-CN" sz="1846" dirty="0"/>
              <a:t>	P4	24</a:t>
            </a:r>
            <a:endParaRPr lang="en-US" altLang="zh-CN" dirty="0"/>
          </a:p>
          <a:p>
            <a:r>
              <a:rPr kumimoji="1" lang="zh-CN" altLang="en-US" dirty="0"/>
              <a:t>甘特图</a:t>
            </a:r>
            <a:endParaRPr kumimoji="1" lang="en-US" altLang="zh-CN" dirty="0"/>
          </a:p>
          <a:p>
            <a:pPr marL="0" indent="0">
              <a:buNone/>
            </a:pPr>
            <a:endParaRPr lang="en-US" altLang="zh-CN" dirty="0"/>
          </a:p>
          <a:p>
            <a:pPr marL="0" indent="0">
              <a:buNone/>
            </a:pPr>
            <a:r>
              <a:rPr lang="en-US" altLang="zh-CN" dirty="0"/>
              <a:t>	</a:t>
            </a:r>
            <a:r>
              <a:rPr lang="zh-CN" altLang="en-US" sz="1846" dirty="0"/>
              <a:t>等待时间 </a:t>
            </a:r>
            <a:r>
              <a:rPr lang="en-US" altLang="zh-CN" sz="1846" dirty="0"/>
              <a:t>	</a:t>
            </a:r>
            <a:r>
              <a:rPr lang="en" altLang="zh-CN" sz="1846" dirty="0"/>
              <a:t>P1=(68-20)+(112-88)=72 </a:t>
            </a:r>
          </a:p>
          <a:p>
            <a:pPr marL="0" indent="0">
              <a:buNone/>
            </a:pPr>
            <a:r>
              <a:rPr lang="en" altLang="zh-CN" sz="1846" dirty="0"/>
              <a:t>			P2=(20-0)=20 </a:t>
            </a:r>
          </a:p>
          <a:p>
            <a:pPr marL="0" indent="0">
              <a:buNone/>
            </a:pPr>
            <a:r>
              <a:rPr lang="en" altLang="zh-CN" sz="1846" dirty="0"/>
              <a:t>			P3=(28-0)+(88-48)+(125-108)=85 </a:t>
            </a:r>
          </a:p>
          <a:p>
            <a:pPr marL="0" indent="0">
              <a:buNone/>
            </a:pPr>
            <a:r>
              <a:rPr lang="en" altLang="zh-CN" sz="1846" dirty="0"/>
              <a:t>			P4=(48-0)+(108-68)=88 </a:t>
            </a:r>
          </a:p>
          <a:p>
            <a:pPr marL="0" indent="0">
              <a:buNone/>
            </a:pPr>
            <a:r>
              <a:rPr lang="en-US" altLang="zh-CN" sz="1846" dirty="0"/>
              <a:t>	</a:t>
            </a:r>
            <a:r>
              <a:rPr lang="zh-CN" altLang="en-US" sz="1846" dirty="0"/>
              <a:t>平均等待时间 </a:t>
            </a:r>
            <a:r>
              <a:rPr lang="en-US" altLang="zh-CN" sz="1846" dirty="0"/>
              <a:t>= (72+20+85+88)/4=66.25 </a:t>
            </a:r>
            <a:endParaRPr lang="zh-CN" altLang="en-US" sz="1846" dirty="0"/>
          </a:p>
          <a:p>
            <a:pPr marL="0" indent="0">
              <a:buNone/>
            </a:pPr>
            <a:endParaRPr kumimoji="1" lang="zh-CN" altLang="en-US" dirty="0"/>
          </a:p>
        </p:txBody>
      </p:sp>
      <p:sp>
        <p:nvSpPr>
          <p:cNvPr id="3" name="标题 2">
            <a:extLst>
              <a:ext uri="{FF2B5EF4-FFF2-40B4-BE49-F238E27FC236}">
                <a16:creationId xmlns:a16="http://schemas.microsoft.com/office/drawing/2014/main" id="{CF6AD6E0-2BEC-1249-A636-DBA60C776051}"/>
              </a:ext>
            </a:extLst>
          </p:cNvPr>
          <p:cNvSpPr>
            <a:spLocks noGrp="1"/>
          </p:cNvSpPr>
          <p:nvPr>
            <p:ph type="title"/>
          </p:nvPr>
        </p:nvSpPr>
        <p:spPr/>
        <p:txBody>
          <a:bodyPr/>
          <a:lstStyle/>
          <a:p>
            <a:r>
              <a:rPr kumimoji="1" lang="zh-CN" altLang="en-US" dirty="0"/>
              <a:t>时间片为</a:t>
            </a:r>
            <a:r>
              <a:rPr kumimoji="1" lang="en-US" altLang="zh-CN" dirty="0"/>
              <a:t>20</a:t>
            </a:r>
            <a:r>
              <a:rPr kumimoji="1" lang="zh-CN" altLang="en-US" dirty="0"/>
              <a:t>的</a:t>
            </a:r>
            <a:r>
              <a:rPr kumimoji="1" lang="en-US" altLang="zh-CN" dirty="0"/>
              <a:t>RR</a:t>
            </a:r>
            <a:r>
              <a:rPr kumimoji="1" lang="zh-CN" altLang="en-US" dirty="0"/>
              <a:t>算法示例</a:t>
            </a:r>
          </a:p>
        </p:txBody>
      </p:sp>
      <p:pic>
        <p:nvPicPr>
          <p:cNvPr id="5" name="图片 4" descr="一些文字和图案&#10;&#10;描述已自动生成">
            <a:extLst>
              <a:ext uri="{FF2B5EF4-FFF2-40B4-BE49-F238E27FC236}">
                <a16:creationId xmlns:a16="http://schemas.microsoft.com/office/drawing/2014/main" id="{4A8D3084-EC43-5642-BCE2-72F507B5C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569" y="3138796"/>
            <a:ext cx="6589431" cy="1245096"/>
          </a:xfrm>
          <a:prstGeom prst="rect">
            <a:avLst/>
          </a:prstGeom>
        </p:spPr>
      </p:pic>
    </p:spTree>
    <p:extLst>
      <p:ext uri="{BB962C8B-B14F-4D97-AF65-F5344CB8AC3E}">
        <p14:creationId xmlns:p14="http://schemas.microsoft.com/office/powerpoint/2010/main" val="295007645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6DA92D6-086B-9244-A894-04F58DEBFA6B}"/>
              </a:ext>
            </a:extLst>
          </p:cNvPr>
          <p:cNvSpPr>
            <a:spLocks noGrp="1"/>
          </p:cNvSpPr>
          <p:nvPr>
            <p:ph idx="1"/>
          </p:nvPr>
        </p:nvSpPr>
        <p:spPr/>
        <p:txBody>
          <a:bodyPr/>
          <a:lstStyle/>
          <a:p>
            <a:r>
              <a:rPr kumimoji="1" lang="zh-CN" altLang="en-US" dirty="0"/>
              <a:t>时钟中断是</a:t>
            </a:r>
            <a:r>
              <a:rPr kumimoji="1" lang="en-US" altLang="zh-CN" dirty="0"/>
              <a:t>OS</a:t>
            </a:r>
            <a:r>
              <a:rPr kumimoji="1" lang="zh-CN" altLang="en-US" dirty="0"/>
              <a:t>的心跳</a:t>
            </a:r>
            <a:endParaRPr kumimoji="1" lang="en-US" altLang="zh-CN" dirty="0"/>
          </a:p>
          <a:p>
            <a:pPr lvl="1"/>
            <a:r>
              <a:rPr lang="zh-CN" altLang="en-US" dirty="0"/>
              <a:t>周期性触发事件和工作的执行 </a:t>
            </a:r>
          </a:p>
          <a:p>
            <a:endParaRPr lang="en-US" altLang="zh-CN" dirty="0"/>
          </a:p>
          <a:p>
            <a:r>
              <a:rPr kumimoji="1" lang="zh-CN" altLang="en-US" dirty="0"/>
              <a:t>大量的</a:t>
            </a:r>
            <a:r>
              <a:rPr kumimoji="1" lang="en-US" altLang="zh-CN" dirty="0"/>
              <a:t>OS</a:t>
            </a:r>
            <a:r>
              <a:rPr kumimoji="1" lang="zh-CN" altLang="en-US" dirty="0"/>
              <a:t>机制是时间驱动的</a:t>
            </a:r>
            <a:endParaRPr kumimoji="1" lang="en-US" altLang="zh-CN" dirty="0"/>
          </a:p>
          <a:p>
            <a:pPr lvl="1"/>
            <a:r>
              <a:rPr lang="zh-CN" altLang="en-US" dirty="0"/>
              <a:t>更新系统在线时间</a:t>
            </a:r>
            <a:r>
              <a:rPr lang="en-US" altLang="zh-CN" dirty="0"/>
              <a:t>:</a:t>
            </a:r>
            <a:r>
              <a:rPr lang="en" altLang="zh-CN" dirty="0"/>
              <a:t>uptime </a:t>
            </a:r>
          </a:p>
          <a:p>
            <a:pPr lvl="1"/>
            <a:r>
              <a:rPr lang="zh-CN" altLang="en-US" dirty="0"/>
              <a:t>更新日历时间 </a:t>
            </a:r>
          </a:p>
          <a:p>
            <a:pPr lvl="1"/>
            <a:r>
              <a:rPr lang="en" altLang="zh-CN" dirty="0"/>
              <a:t>SMP</a:t>
            </a:r>
            <a:r>
              <a:rPr lang="zh-CN" altLang="en-US" dirty="0"/>
              <a:t>系统中，对运行队列进行负载均衡 </a:t>
            </a:r>
          </a:p>
          <a:p>
            <a:pPr lvl="1"/>
            <a:r>
              <a:rPr lang="zh-CN" altLang="en-US" dirty="0"/>
              <a:t>运行已到期的定时器 </a:t>
            </a:r>
          </a:p>
          <a:p>
            <a:pPr lvl="1"/>
            <a:r>
              <a:rPr lang="zh-CN" altLang="en-US" dirty="0"/>
              <a:t>更新资源和进程统计信息 </a:t>
            </a:r>
          </a:p>
          <a:p>
            <a:pPr lvl="2"/>
            <a:r>
              <a:rPr lang="zh-CN" altLang="en-US" dirty="0"/>
              <a:t>如</a:t>
            </a:r>
            <a:r>
              <a:rPr lang="en" altLang="zh-CN" dirty="0"/>
              <a:t>time ls;</a:t>
            </a:r>
            <a:r>
              <a:rPr lang="zh-CN" altLang="en-US" dirty="0"/>
              <a:t>对时间进行剖析 </a:t>
            </a:r>
          </a:p>
          <a:p>
            <a:pPr lvl="1"/>
            <a:endParaRPr kumimoji="1" lang="en-US" altLang="zh-CN" dirty="0"/>
          </a:p>
          <a:p>
            <a:endParaRPr lang="en-US" altLang="zh-CN" dirty="0"/>
          </a:p>
          <a:p>
            <a:endParaRPr kumimoji="1" lang="zh-CN" altLang="en-US" dirty="0"/>
          </a:p>
        </p:txBody>
      </p:sp>
      <p:sp>
        <p:nvSpPr>
          <p:cNvPr id="3" name="标题 2">
            <a:extLst>
              <a:ext uri="{FF2B5EF4-FFF2-40B4-BE49-F238E27FC236}">
                <a16:creationId xmlns:a16="http://schemas.microsoft.com/office/drawing/2014/main" id="{964B3DA9-8E34-2F4E-8D15-B572E0CAC702}"/>
              </a:ext>
            </a:extLst>
          </p:cNvPr>
          <p:cNvSpPr>
            <a:spLocks noGrp="1"/>
          </p:cNvSpPr>
          <p:nvPr>
            <p:ph type="title"/>
          </p:nvPr>
        </p:nvSpPr>
        <p:spPr/>
        <p:txBody>
          <a:bodyPr/>
          <a:lstStyle/>
          <a:p>
            <a:r>
              <a:rPr kumimoji="1" lang="zh-CN" altLang="en-US" dirty="0"/>
              <a:t>时钟中断与周期性工作</a:t>
            </a:r>
          </a:p>
        </p:txBody>
      </p:sp>
    </p:spTree>
    <p:extLst>
      <p:ext uri="{BB962C8B-B14F-4D97-AF65-F5344CB8AC3E}">
        <p14:creationId xmlns:p14="http://schemas.microsoft.com/office/powerpoint/2010/main" val="353555492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D13159-7E9D-6D43-80EB-5925528A5D54}"/>
              </a:ext>
            </a:extLst>
          </p:cNvPr>
          <p:cNvSpPr>
            <a:spLocks noGrp="1"/>
          </p:cNvSpPr>
          <p:nvPr>
            <p:ph idx="1"/>
          </p:nvPr>
        </p:nvSpPr>
        <p:spPr/>
        <p:txBody>
          <a:bodyPr/>
          <a:lstStyle/>
          <a:p>
            <a:r>
              <a:rPr kumimoji="1" lang="en-US" altLang="zh-CN" dirty="0"/>
              <a:t>RR</a:t>
            </a:r>
            <a:r>
              <a:rPr kumimoji="1" lang="zh-CN" altLang="en-US" dirty="0"/>
              <a:t>算法开销</a:t>
            </a:r>
            <a:endParaRPr kumimoji="1" lang="en-US" altLang="zh-CN" dirty="0"/>
          </a:p>
          <a:p>
            <a:pPr lvl="1"/>
            <a:r>
              <a:rPr lang="zh-CN" altLang="en-US" dirty="0"/>
              <a:t>额外的上下文切换</a:t>
            </a:r>
            <a:endParaRPr lang="en-US" altLang="zh-CN" dirty="0"/>
          </a:p>
          <a:p>
            <a:r>
              <a:rPr lang="zh-CN" altLang="en-US" dirty="0"/>
              <a:t>大时间片</a:t>
            </a:r>
            <a:endParaRPr lang="en-US" altLang="zh-CN" dirty="0"/>
          </a:p>
          <a:p>
            <a:pPr lvl="1"/>
            <a:r>
              <a:rPr lang="zh-CN" altLang="en-US" dirty="0"/>
              <a:t>等待时间过长</a:t>
            </a:r>
            <a:endParaRPr lang="en-US" altLang="zh-CN" dirty="0"/>
          </a:p>
          <a:p>
            <a:pPr lvl="1"/>
            <a:r>
              <a:rPr lang="zh-CN" altLang="en-US" dirty="0"/>
              <a:t>极端情况下退化为</a:t>
            </a:r>
            <a:r>
              <a:rPr lang="en" altLang="zh-CN" b="0" dirty="0"/>
              <a:t>FCFS </a:t>
            </a:r>
            <a:endParaRPr lang="en" altLang="zh-CN" dirty="0"/>
          </a:p>
          <a:p>
            <a:r>
              <a:rPr lang="zh-CN" altLang="en-US" dirty="0"/>
              <a:t>小时间片</a:t>
            </a:r>
            <a:endParaRPr lang="en-US" altLang="zh-CN" dirty="0"/>
          </a:p>
          <a:p>
            <a:pPr lvl="1"/>
            <a:r>
              <a:rPr lang="zh-CN" altLang="en-US" dirty="0"/>
              <a:t>响应时间快 </a:t>
            </a:r>
          </a:p>
          <a:p>
            <a:pPr lvl="1"/>
            <a:r>
              <a:rPr lang="zh-CN" altLang="en-US" dirty="0"/>
              <a:t>产生大量上下文切换，影响系统吞吐 </a:t>
            </a:r>
            <a:endParaRPr lang="en-US" altLang="zh-CN" dirty="0"/>
          </a:p>
          <a:p>
            <a:pPr lvl="1"/>
            <a:endParaRPr lang="en-US" altLang="zh-CN" dirty="0"/>
          </a:p>
          <a:p>
            <a:r>
              <a:rPr lang="zh-CN" altLang="en-US" dirty="0"/>
              <a:t>经验规则</a:t>
            </a:r>
            <a:r>
              <a:rPr lang="en-US" altLang="zh-CN" dirty="0"/>
              <a:t>:</a:t>
            </a:r>
            <a:r>
              <a:rPr lang="zh-CN" altLang="en-US" dirty="0"/>
              <a:t>选择一个合适的时间片，使上下文切换开销处于</a:t>
            </a:r>
            <a:r>
              <a:rPr lang="en-US" altLang="zh-CN" b="0" dirty="0"/>
              <a:t>1%</a:t>
            </a:r>
            <a:r>
              <a:rPr lang="zh-CN" altLang="en-US" dirty="0"/>
              <a:t>以内 </a:t>
            </a:r>
          </a:p>
          <a:p>
            <a:pPr lvl="1"/>
            <a:endParaRPr lang="zh-CN" altLang="en-US" dirty="0"/>
          </a:p>
          <a:p>
            <a:endParaRPr kumimoji="1" lang="zh-CN" altLang="en-US" dirty="0"/>
          </a:p>
        </p:txBody>
      </p:sp>
      <p:sp>
        <p:nvSpPr>
          <p:cNvPr id="3" name="标题 2">
            <a:extLst>
              <a:ext uri="{FF2B5EF4-FFF2-40B4-BE49-F238E27FC236}">
                <a16:creationId xmlns:a16="http://schemas.microsoft.com/office/drawing/2014/main" id="{EA780C21-2D4B-BB41-8753-9C88CE8C9643}"/>
              </a:ext>
            </a:extLst>
          </p:cNvPr>
          <p:cNvSpPr>
            <a:spLocks noGrp="1"/>
          </p:cNvSpPr>
          <p:nvPr>
            <p:ph type="title"/>
          </p:nvPr>
        </p:nvSpPr>
        <p:spPr/>
        <p:txBody>
          <a:bodyPr/>
          <a:lstStyle/>
          <a:p>
            <a:r>
              <a:rPr lang="zh-CN" altLang="en-US" dirty="0"/>
              <a:t>时间片长度选择</a:t>
            </a:r>
            <a:endParaRPr kumimoji="1" lang="zh-CN" altLang="en-US" dirty="0"/>
          </a:p>
        </p:txBody>
      </p:sp>
    </p:spTree>
    <p:extLst>
      <p:ext uri="{BB962C8B-B14F-4D97-AF65-F5344CB8AC3E}">
        <p14:creationId xmlns:p14="http://schemas.microsoft.com/office/powerpoint/2010/main" val="336626487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0D9138D-D379-AC4B-A88B-250E5065079E}"/>
              </a:ext>
            </a:extLst>
          </p:cNvPr>
          <p:cNvSpPr>
            <a:spLocks noGrp="1"/>
          </p:cNvSpPr>
          <p:nvPr>
            <p:ph idx="1"/>
          </p:nvPr>
        </p:nvSpPr>
        <p:spPr/>
        <p:txBody>
          <a:bodyPr/>
          <a:lstStyle/>
          <a:p>
            <a:r>
              <a:rPr lang="zh-CN" altLang="en-US" dirty="0"/>
              <a:t>示例</a:t>
            </a:r>
            <a:r>
              <a:rPr lang="en-US" altLang="zh-CN" b="0" dirty="0"/>
              <a:t>:4</a:t>
            </a:r>
            <a:r>
              <a:rPr lang="zh-CN" altLang="en-US" dirty="0"/>
              <a:t>个进程的执行时间如下 </a:t>
            </a:r>
          </a:p>
          <a:p>
            <a:pPr marL="0" indent="0">
              <a:buNone/>
            </a:pPr>
            <a:r>
              <a:rPr lang="en" altLang="zh-CN" sz="2215" b="0" dirty="0"/>
              <a:t>	P1 53 </a:t>
            </a:r>
          </a:p>
          <a:p>
            <a:pPr marL="0" indent="0">
              <a:buNone/>
            </a:pPr>
            <a:r>
              <a:rPr lang="en" altLang="zh-CN" sz="2215" b="0" dirty="0"/>
              <a:t>	P2 8 </a:t>
            </a:r>
          </a:p>
          <a:p>
            <a:pPr marL="0" indent="0">
              <a:buNone/>
            </a:pPr>
            <a:r>
              <a:rPr lang="en" altLang="zh-CN" sz="2215" b="0" dirty="0"/>
              <a:t>	P3 68 </a:t>
            </a:r>
          </a:p>
          <a:p>
            <a:pPr marL="0" indent="0">
              <a:buNone/>
            </a:pPr>
            <a:r>
              <a:rPr lang="en" altLang="zh-CN" sz="2215" b="0" dirty="0"/>
              <a:t>	P4 24 </a:t>
            </a:r>
            <a:endParaRPr lang="en" altLang="zh-CN" sz="2215" dirty="0"/>
          </a:p>
          <a:p>
            <a:r>
              <a:rPr lang="zh-CN" altLang="en-US" dirty="0"/>
              <a:t>假设上下文切换开销为</a:t>
            </a:r>
            <a:r>
              <a:rPr lang="en-US" altLang="zh-CN" b="0" dirty="0"/>
              <a:t>0</a:t>
            </a:r>
            <a:r>
              <a:rPr lang="zh-CN" altLang="en-US" dirty="0"/>
              <a:t>，不同时间片以及</a:t>
            </a:r>
            <a:r>
              <a:rPr lang="en" altLang="zh-CN" b="0" dirty="0"/>
              <a:t>FCFS </a:t>
            </a:r>
            <a:r>
              <a:rPr lang="zh-CN" altLang="en-US" dirty="0"/>
              <a:t>对应的调度效果 </a:t>
            </a:r>
          </a:p>
          <a:p>
            <a:endParaRPr kumimoji="1" lang="zh-CN" altLang="en-US" dirty="0"/>
          </a:p>
        </p:txBody>
      </p:sp>
      <p:sp>
        <p:nvSpPr>
          <p:cNvPr id="3" name="标题 2">
            <a:extLst>
              <a:ext uri="{FF2B5EF4-FFF2-40B4-BE49-F238E27FC236}">
                <a16:creationId xmlns:a16="http://schemas.microsoft.com/office/drawing/2014/main" id="{1DAD5D57-7FC0-964E-904A-5F719C835A2B}"/>
              </a:ext>
            </a:extLst>
          </p:cNvPr>
          <p:cNvSpPr>
            <a:spLocks noGrp="1"/>
          </p:cNvSpPr>
          <p:nvPr>
            <p:ph type="title"/>
          </p:nvPr>
        </p:nvSpPr>
        <p:spPr/>
        <p:txBody>
          <a:bodyPr/>
          <a:lstStyle/>
          <a:p>
            <a:r>
              <a:rPr kumimoji="1" lang="zh-CN" altLang="en-US" dirty="0"/>
              <a:t>不同时间片的调度效果</a:t>
            </a:r>
          </a:p>
        </p:txBody>
      </p:sp>
      <p:pic>
        <p:nvPicPr>
          <p:cNvPr id="5" name="图片 4" descr="图片包含 游戏机, 橱柜&#10;&#10;描述已自动生成">
            <a:extLst>
              <a:ext uri="{FF2B5EF4-FFF2-40B4-BE49-F238E27FC236}">
                <a16:creationId xmlns:a16="http://schemas.microsoft.com/office/drawing/2014/main" id="{B792D40F-6DDD-9F40-818E-6B0C5D37D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702" y="4374522"/>
            <a:ext cx="6480596" cy="2187201"/>
          </a:xfrm>
          <a:prstGeom prst="rect">
            <a:avLst/>
          </a:prstGeom>
        </p:spPr>
      </p:pic>
    </p:spTree>
    <p:extLst>
      <p:ext uri="{BB962C8B-B14F-4D97-AF65-F5344CB8AC3E}">
        <p14:creationId xmlns:p14="http://schemas.microsoft.com/office/powerpoint/2010/main" val="39794102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手机屏幕的截图&#10;&#10;描述已自动生成">
            <a:extLst>
              <a:ext uri="{FF2B5EF4-FFF2-40B4-BE49-F238E27FC236}">
                <a16:creationId xmlns:a16="http://schemas.microsoft.com/office/drawing/2014/main" id="{1873DD3F-D57D-824E-80CB-F05F6B41AB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6803" y="1554294"/>
            <a:ext cx="6796821" cy="4519886"/>
          </a:xfrm>
          <a:noFill/>
        </p:spPr>
      </p:pic>
      <p:sp>
        <p:nvSpPr>
          <p:cNvPr id="3" name="标题 2">
            <a:extLst>
              <a:ext uri="{FF2B5EF4-FFF2-40B4-BE49-F238E27FC236}">
                <a16:creationId xmlns:a16="http://schemas.microsoft.com/office/drawing/2014/main" id="{3B560D49-20F8-9D49-9593-B1EC6C6E54D7}"/>
              </a:ext>
            </a:extLst>
          </p:cNvPr>
          <p:cNvSpPr>
            <a:spLocks noGrp="1"/>
          </p:cNvSpPr>
          <p:nvPr>
            <p:ph type="title"/>
          </p:nvPr>
        </p:nvSpPr>
        <p:spPr>
          <a:xfrm>
            <a:off x="0" y="770244"/>
            <a:ext cx="9144000" cy="514350"/>
          </a:xfrm>
        </p:spPr>
        <p:txBody>
          <a:bodyPr wrap="square" anchor="ctr">
            <a:normAutofit/>
          </a:bodyPr>
          <a:lstStyle/>
          <a:p>
            <a:r>
              <a:rPr kumimoji="1" lang="zh-CN" altLang="en-US" dirty="0"/>
              <a:t>虚拟轮转算法（</a:t>
            </a:r>
            <a:r>
              <a:rPr kumimoji="1" lang="en-US" altLang="zh-CN" dirty="0"/>
              <a:t>Virtual</a:t>
            </a:r>
            <a:r>
              <a:rPr kumimoji="1" lang="zh-CN" altLang="en-US" dirty="0"/>
              <a:t> </a:t>
            </a:r>
            <a:r>
              <a:rPr kumimoji="1" lang="en-US" altLang="zh-CN" dirty="0"/>
              <a:t>Round</a:t>
            </a:r>
            <a:r>
              <a:rPr kumimoji="1" lang="zh-CN" altLang="en-US" dirty="0"/>
              <a:t> </a:t>
            </a:r>
            <a:r>
              <a:rPr kumimoji="1" lang="en-US" altLang="zh-CN" dirty="0"/>
              <a:t>Robin</a:t>
            </a:r>
            <a:r>
              <a:rPr kumimoji="1" lang="zh-CN" altLang="en-US" dirty="0"/>
              <a:t>）</a:t>
            </a:r>
          </a:p>
        </p:txBody>
      </p:sp>
    </p:spTree>
    <p:extLst>
      <p:ext uri="{BB962C8B-B14F-4D97-AF65-F5344CB8AC3E}">
        <p14:creationId xmlns:p14="http://schemas.microsoft.com/office/powerpoint/2010/main" val="131288438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B533A3D-2558-1F40-9F4F-103C73DD9EBE}"/>
              </a:ext>
            </a:extLst>
          </p:cNvPr>
          <p:cNvSpPr>
            <a:spLocks noGrp="1"/>
          </p:cNvSpPr>
          <p:nvPr>
            <p:ph idx="1"/>
          </p:nvPr>
        </p:nvSpPr>
        <p:spPr/>
        <p:txBody>
          <a:bodyPr/>
          <a:lstStyle/>
          <a:p>
            <a:r>
              <a:rPr lang="en" altLang="zh-CN" dirty="0"/>
              <a:t>FCFS</a:t>
            </a:r>
            <a:r>
              <a:rPr lang="zh-CN" altLang="en-US" dirty="0"/>
              <a:t>先来先服务</a:t>
            </a:r>
            <a:r>
              <a:rPr lang="en-US" altLang="zh-CN" dirty="0"/>
              <a:t>(</a:t>
            </a:r>
            <a:r>
              <a:rPr lang="en" altLang="zh-CN" dirty="0"/>
              <a:t>First-</a:t>
            </a:r>
            <a:r>
              <a:rPr lang="en" altLang="zh-CN" dirty="0" err="1"/>
              <a:t>Come,First</a:t>
            </a:r>
            <a:r>
              <a:rPr lang="en" altLang="zh-CN" dirty="0"/>
              <a:t>-Served) </a:t>
            </a:r>
          </a:p>
          <a:p>
            <a:pPr lvl="1"/>
            <a:r>
              <a:rPr lang="zh-CN" altLang="en-US" dirty="0"/>
              <a:t>早期</a:t>
            </a:r>
            <a:r>
              <a:rPr lang="en" altLang="zh-CN" dirty="0"/>
              <a:t>OS</a:t>
            </a:r>
            <a:r>
              <a:rPr lang="zh-CN" altLang="en-US" dirty="0"/>
              <a:t>中，待进程执行完毕再进行下一次调度</a:t>
            </a:r>
            <a:endParaRPr lang="en-US" altLang="zh-CN" dirty="0"/>
          </a:p>
          <a:p>
            <a:pPr lvl="1"/>
            <a:r>
              <a:rPr lang="zh-CN" altLang="en-US" dirty="0"/>
              <a:t>现在</a:t>
            </a:r>
            <a:r>
              <a:rPr lang="en" altLang="zh-CN" dirty="0"/>
              <a:t>OS</a:t>
            </a:r>
            <a:r>
              <a:rPr lang="zh-CN" altLang="en-US" dirty="0"/>
              <a:t>中，待进程阻塞或睡眠再触发下一次调度</a:t>
            </a:r>
            <a:endParaRPr lang="en-US" altLang="zh-CN" dirty="0"/>
          </a:p>
          <a:p>
            <a:pPr lvl="1"/>
            <a:r>
              <a:rPr lang="zh-CN" altLang="en-US" dirty="0"/>
              <a:t>问题</a:t>
            </a:r>
            <a:r>
              <a:rPr lang="en-US" altLang="zh-CN" dirty="0"/>
              <a:t>:</a:t>
            </a:r>
            <a:r>
              <a:rPr lang="zh-CN" altLang="en-US" dirty="0"/>
              <a:t>后来的短进程容易被前面的长进程长时间阻塞 </a:t>
            </a:r>
            <a:endParaRPr lang="en-US" altLang="zh-CN" dirty="0"/>
          </a:p>
          <a:p>
            <a:r>
              <a:rPr lang="en" altLang="zh-CN" dirty="0"/>
              <a:t>RR</a:t>
            </a:r>
            <a:r>
              <a:rPr lang="zh-CN" altLang="en-US" dirty="0"/>
              <a:t>轮转</a:t>
            </a:r>
            <a:r>
              <a:rPr lang="en-US" altLang="zh-CN" dirty="0"/>
              <a:t>(</a:t>
            </a:r>
            <a:r>
              <a:rPr lang="en" altLang="zh-CN" dirty="0"/>
              <a:t>Round Robin) </a:t>
            </a:r>
          </a:p>
          <a:p>
            <a:pPr lvl="1"/>
            <a:r>
              <a:rPr lang="zh-CN" altLang="en-US" dirty="0"/>
              <a:t>每个进程公平得到</a:t>
            </a:r>
            <a:r>
              <a:rPr lang="en" altLang="zh-CN" dirty="0"/>
              <a:t>CPU</a:t>
            </a:r>
            <a:r>
              <a:rPr lang="zh-CN" altLang="en-US" dirty="0"/>
              <a:t>时间配额</a:t>
            </a:r>
            <a:r>
              <a:rPr lang="en" altLang="zh-CN" dirty="0"/>
              <a:t>q</a:t>
            </a:r>
            <a:r>
              <a:rPr lang="zh-CN" altLang="en" dirty="0"/>
              <a:t>，</a:t>
            </a:r>
            <a:r>
              <a:rPr lang="zh-CN" altLang="en-US" dirty="0"/>
              <a:t>分得</a:t>
            </a:r>
            <a:r>
              <a:rPr lang="en-US" altLang="zh-CN" dirty="0"/>
              <a:t>1/</a:t>
            </a:r>
            <a:r>
              <a:rPr lang="en" altLang="zh-CN" dirty="0"/>
              <a:t>n</a:t>
            </a:r>
            <a:r>
              <a:rPr lang="zh-CN" altLang="en-US" dirty="0"/>
              <a:t>的</a:t>
            </a:r>
            <a:r>
              <a:rPr lang="en" altLang="zh-CN" dirty="0"/>
              <a:t>CPU</a:t>
            </a:r>
            <a:r>
              <a:rPr lang="zh-CN" altLang="en-US" dirty="0"/>
              <a:t>时间 </a:t>
            </a:r>
          </a:p>
          <a:p>
            <a:pPr lvl="1"/>
            <a:r>
              <a:rPr lang="zh-CN" altLang="en-US" dirty="0"/>
              <a:t>进程的等待时间确定</a:t>
            </a:r>
            <a:r>
              <a:rPr lang="en-US" altLang="zh-CN" dirty="0"/>
              <a:t>:(</a:t>
            </a:r>
            <a:r>
              <a:rPr lang="en" altLang="zh-CN" dirty="0"/>
              <a:t>n-1)q </a:t>
            </a:r>
          </a:p>
          <a:p>
            <a:pPr lvl="1"/>
            <a:r>
              <a:rPr lang="zh-CN" altLang="en-US" dirty="0"/>
              <a:t>问题 </a:t>
            </a:r>
          </a:p>
          <a:p>
            <a:pPr lvl="2"/>
            <a:r>
              <a:rPr lang="en" altLang="zh-CN" dirty="0"/>
              <a:t>q</a:t>
            </a:r>
            <a:r>
              <a:rPr lang="zh-CN" altLang="en-US" dirty="0"/>
              <a:t>过大</a:t>
            </a:r>
            <a:r>
              <a:rPr lang="en-US" altLang="zh-CN" dirty="0"/>
              <a:t>,</a:t>
            </a:r>
            <a:r>
              <a:rPr lang="zh-CN" altLang="en-US" dirty="0"/>
              <a:t>等同于</a:t>
            </a:r>
            <a:r>
              <a:rPr lang="en" altLang="zh-CN" dirty="0"/>
              <a:t>FCFS </a:t>
            </a:r>
          </a:p>
          <a:p>
            <a:pPr lvl="2"/>
            <a:r>
              <a:rPr lang="en" altLang="zh-CN" dirty="0"/>
              <a:t>q</a:t>
            </a:r>
            <a:r>
              <a:rPr lang="zh-CN" altLang="en-US" dirty="0"/>
              <a:t>过小，产生交织，带来过多的进程切换开销 </a:t>
            </a:r>
          </a:p>
          <a:p>
            <a:pPr lvl="1"/>
            <a:r>
              <a:rPr lang="zh-CN" altLang="en-US" dirty="0"/>
              <a:t>经验 </a:t>
            </a:r>
          </a:p>
          <a:p>
            <a:pPr lvl="2"/>
            <a:r>
              <a:rPr lang="zh-CN" altLang="en-US" dirty="0"/>
              <a:t>典型进程的时间片</a:t>
            </a:r>
            <a:r>
              <a:rPr lang="en-US" altLang="zh-CN" dirty="0"/>
              <a:t>:10</a:t>
            </a:r>
            <a:r>
              <a:rPr lang="en" altLang="zh-CN" dirty="0" err="1"/>
              <a:t>ms</a:t>
            </a:r>
            <a:r>
              <a:rPr lang="en" altLang="zh-CN" dirty="0"/>
              <a:t> – 100ms</a:t>
            </a:r>
          </a:p>
          <a:p>
            <a:pPr lvl="2"/>
            <a:r>
              <a:rPr lang="zh-CN" altLang="en-US" dirty="0"/>
              <a:t>典型的进程切换开销</a:t>
            </a:r>
            <a:r>
              <a:rPr lang="en-US" altLang="zh-CN" dirty="0"/>
              <a:t>:0.1</a:t>
            </a:r>
            <a:r>
              <a:rPr lang="en" altLang="zh-CN" dirty="0" err="1"/>
              <a:t>ms</a:t>
            </a:r>
            <a:r>
              <a:rPr lang="en" altLang="zh-CN" dirty="0"/>
              <a:t> – 1ms</a:t>
            </a:r>
          </a:p>
          <a:p>
            <a:pPr lvl="2"/>
            <a:r>
              <a:rPr lang="zh-CN" altLang="en-US" dirty="0"/>
              <a:t>因进程切换带来</a:t>
            </a:r>
            <a:r>
              <a:rPr lang="en-US" altLang="zh-CN" dirty="0"/>
              <a:t>1%</a:t>
            </a:r>
            <a:r>
              <a:rPr lang="zh-CN" altLang="en-US" dirty="0"/>
              <a:t>的时间损耗 </a:t>
            </a:r>
          </a:p>
          <a:p>
            <a:pPr lvl="1"/>
            <a:endParaRPr lang="en" altLang="zh-CN" dirty="0"/>
          </a:p>
          <a:p>
            <a:endParaRPr kumimoji="1" lang="zh-CN" altLang="en-US" dirty="0"/>
          </a:p>
        </p:txBody>
      </p:sp>
      <p:sp>
        <p:nvSpPr>
          <p:cNvPr id="3" name="标题 2">
            <a:extLst>
              <a:ext uri="{FF2B5EF4-FFF2-40B4-BE49-F238E27FC236}">
                <a16:creationId xmlns:a16="http://schemas.microsoft.com/office/drawing/2014/main" id="{204E8548-828E-654A-88B0-8AACD5600658}"/>
              </a:ext>
            </a:extLst>
          </p:cNvPr>
          <p:cNvSpPr>
            <a:spLocks noGrp="1"/>
          </p:cNvSpPr>
          <p:nvPr>
            <p:ph type="title"/>
          </p:nvPr>
        </p:nvSpPr>
        <p:spPr/>
        <p:txBody>
          <a:bodyPr/>
          <a:lstStyle/>
          <a:p>
            <a:r>
              <a:rPr kumimoji="1" lang="zh-CN" altLang="en-US" dirty="0"/>
              <a:t>两种基础的调度算法</a:t>
            </a:r>
          </a:p>
        </p:txBody>
      </p:sp>
    </p:spTree>
    <p:extLst>
      <p:ext uri="{BB962C8B-B14F-4D97-AF65-F5344CB8AC3E}">
        <p14:creationId xmlns:p14="http://schemas.microsoft.com/office/powerpoint/2010/main" val="307589829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811586A-6079-9B4E-BA9D-2CA1249EB315}"/>
              </a:ext>
            </a:extLst>
          </p:cNvPr>
          <p:cNvSpPr>
            <a:spLocks noGrp="1"/>
          </p:cNvSpPr>
          <p:nvPr>
            <p:ph idx="1"/>
          </p:nvPr>
        </p:nvSpPr>
        <p:spPr>
          <a:xfrm>
            <a:off x="451339" y="1368464"/>
            <a:ext cx="8241323" cy="5225767"/>
          </a:xfrm>
        </p:spPr>
        <p:txBody>
          <a:bodyPr/>
          <a:lstStyle/>
          <a:p>
            <a:r>
              <a:rPr lang="zh-CN" altLang="en-US" dirty="0"/>
              <a:t>设计出发点</a:t>
            </a:r>
            <a:r>
              <a:rPr lang="en-US" altLang="zh-CN" dirty="0"/>
              <a:t>:</a:t>
            </a:r>
            <a:r>
              <a:rPr lang="zh-CN" altLang="en-US" dirty="0"/>
              <a:t>难以实现一种算法适用所有的情况</a:t>
            </a:r>
            <a:endParaRPr lang="en-US" altLang="zh-CN" dirty="0"/>
          </a:p>
          <a:p>
            <a:pPr lvl="1"/>
            <a:r>
              <a:rPr lang="zh-CN" altLang="en-US" dirty="0"/>
              <a:t>实际的场景需求远比两种基础算法复杂 </a:t>
            </a:r>
          </a:p>
          <a:p>
            <a:r>
              <a:rPr lang="zh-CN" altLang="en-US" dirty="0"/>
              <a:t>多级队列</a:t>
            </a:r>
            <a:r>
              <a:rPr lang="en-US" altLang="zh-CN" dirty="0"/>
              <a:t>:</a:t>
            </a:r>
            <a:r>
              <a:rPr lang="zh-CN" altLang="en-US" dirty="0"/>
              <a:t>原就绪队列被划分区为多个队列</a:t>
            </a:r>
            <a:endParaRPr lang="en-US" altLang="zh-CN" dirty="0"/>
          </a:p>
          <a:p>
            <a:pPr lvl="1"/>
            <a:r>
              <a:rPr lang="zh-CN" altLang="en-US" dirty="0"/>
              <a:t>曾在</a:t>
            </a:r>
            <a:r>
              <a:rPr lang="en" altLang="zh-CN" dirty="0"/>
              <a:t>Linux2.4</a:t>
            </a:r>
            <a:r>
              <a:rPr lang="zh-CN" altLang="en-US" dirty="0"/>
              <a:t>版内核中采用</a:t>
            </a:r>
            <a:endParaRPr lang="en-US" altLang="zh-CN" dirty="0"/>
          </a:p>
          <a:p>
            <a:pPr lvl="1"/>
            <a:r>
              <a:rPr lang="zh-CN" altLang="en-US" dirty="0"/>
              <a:t>每个队列有自己的调度算法</a:t>
            </a:r>
            <a:endParaRPr lang="en-US" altLang="zh-CN" dirty="0"/>
          </a:p>
          <a:p>
            <a:pPr lvl="1"/>
            <a:r>
              <a:rPr lang="zh-CN" altLang="en-US" dirty="0"/>
              <a:t>交互式进程队列采用</a:t>
            </a:r>
            <a:r>
              <a:rPr lang="en" altLang="zh-CN" dirty="0"/>
              <a:t>RR</a:t>
            </a:r>
            <a:r>
              <a:rPr lang="zh-CN" altLang="en" dirty="0"/>
              <a:t>，</a:t>
            </a:r>
            <a:r>
              <a:rPr lang="zh-CN" altLang="en-US" dirty="0"/>
              <a:t>后台进程采用</a:t>
            </a:r>
            <a:r>
              <a:rPr lang="en" altLang="zh-CN" dirty="0"/>
              <a:t>FCFS</a:t>
            </a:r>
          </a:p>
          <a:p>
            <a:pPr lvl="1"/>
            <a:r>
              <a:rPr lang="zh-CN" altLang="en-US" dirty="0"/>
              <a:t>队列间采用</a:t>
            </a:r>
            <a:r>
              <a:rPr lang="en" altLang="zh-CN" dirty="0"/>
              <a:t>RR,</a:t>
            </a:r>
            <a:r>
              <a:rPr lang="zh-CN" altLang="en-US" dirty="0"/>
              <a:t>每个队列有其特定的优先级和时间片 </a:t>
            </a:r>
          </a:p>
          <a:p>
            <a:r>
              <a:rPr lang="zh-CN" altLang="en-US" dirty="0"/>
              <a:t>进程自动在队列间循环移动</a:t>
            </a:r>
            <a:endParaRPr lang="en-US" altLang="zh-CN" dirty="0"/>
          </a:p>
          <a:p>
            <a:pPr lvl="1"/>
            <a:r>
              <a:rPr lang="zh-CN" altLang="en-US" dirty="0"/>
              <a:t>等待过久则提升至高优先级队列 </a:t>
            </a:r>
            <a:endParaRPr lang="en-US" altLang="zh-CN" dirty="0"/>
          </a:p>
          <a:p>
            <a:pPr lvl="1"/>
            <a:r>
              <a:rPr lang="zh-CN" altLang="en-US" dirty="0"/>
              <a:t>独占</a:t>
            </a:r>
            <a:r>
              <a:rPr lang="en" altLang="zh-CN" dirty="0"/>
              <a:t>CPU</a:t>
            </a:r>
            <a:r>
              <a:rPr lang="zh-CN" altLang="en-US" dirty="0"/>
              <a:t>过久则降低至低优先级队列 </a:t>
            </a:r>
          </a:p>
          <a:p>
            <a:r>
              <a:rPr lang="zh-CN" altLang="en-US" dirty="0"/>
              <a:t>循环示例</a:t>
            </a:r>
            <a:r>
              <a:rPr lang="en-US" altLang="zh-CN" dirty="0"/>
              <a:t>: </a:t>
            </a:r>
          </a:p>
          <a:p>
            <a:pPr lvl="1"/>
            <a:r>
              <a:rPr lang="en" altLang="zh-CN" dirty="0"/>
              <a:t>Q0</a:t>
            </a:r>
            <a:r>
              <a:rPr lang="zh-CN" altLang="en-US" dirty="0"/>
              <a:t>队列中，进程</a:t>
            </a:r>
            <a:r>
              <a:rPr lang="en" altLang="zh-CN" dirty="0"/>
              <a:t>p</a:t>
            </a:r>
            <a:r>
              <a:rPr lang="zh-CN" altLang="en-US" dirty="0"/>
              <a:t>获取</a:t>
            </a:r>
            <a:r>
              <a:rPr lang="en-US" altLang="zh-CN" dirty="0"/>
              <a:t>8</a:t>
            </a:r>
            <a:r>
              <a:rPr lang="en" altLang="zh-CN" dirty="0" err="1"/>
              <a:t>ms</a:t>
            </a:r>
            <a:r>
              <a:rPr lang="zh-CN" altLang="en-US" dirty="0"/>
              <a:t>时间执行，若未能完成降级至</a:t>
            </a:r>
            <a:r>
              <a:rPr lang="en" altLang="zh-CN" dirty="0"/>
              <a:t>Q1</a:t>
            </a:r>
          </a:p>
          <a:p>
            <a:pPr lvl="1"/>
            <a:r>
              <a:rPr lang="zh-CN" altLang="en-US" dirty="0"/>
              <a:t>进程</a:t>
            </a:r>
            <a:r>
              <a:rPr lang="en" altLang="zh-CN" dirty="0"/>
              <a:t>p</a:t>
            </a:r>
            <a:r>
              <a:rPr lang="zh-CN" altLang="en-US" dirty="0"/>
              <a:t>在</a:t>
            </a:r>
            <a:r>
              <a:rPr lang="en" altLang="zh-CN" dirty="0"/>
              <a:t>Q1</a:t>
            </a:r>
            <a:r>
              <a:rPr lang="zh-CN" altLang="en-US" dirty="0"/>
              <a:t>队列中获得</a:t>
            </a:r>
            <a:r>
              <a:rPr lang="en-US" altLang="zh-CN" dirty="0"/>
              <a:t>16</a:t>
            </a:r>
            <a:r>
              <a:rPr lang="en" altLang="zh-CN" dirty="0" err="1"/>
              <a:t>ms</a:t>
            </a:r>
            <a:r>
              <a:rPr lang="zh-CN" altLang="en-US" dirty="0"/>
              <a:t>时间，若未能完成降级至</a:t>
            </a:r>
            <a:r>
              <a:rPr lang="en" altLang="zh-CN" dirty="0"/>
              <a:t>FCFS</a:t>
            </a:r>
          </a:p>
          <a:p>
            <a:pPr lvl="1"/>
            <a:r>
              <a:rPr lang="zh-CN" altLang="en-US" dirty="0"/>
              <a:t>在</a:t>
            </a:r>
            <a:r>
              <a:rPr lang="en" altLang="zh-CN" dirty="0"/>
              <a:t>FCFS</a:t>
            </a:r>
            <a:r>
              <a:rPr lang="zh-CN" altLang="en-US" dirty="0"/>
              <a:t>中等待时间过久则继续回到</a:t>
            </a:r>
            <a:r>
              <a:rPr lang="en" altLang="zh-CN" dirty="0"/>
              <a:t>Q0</a:t>
            </a:r>
            <a:r>
              <a:rPr lang="zh-CN" altLang="en-US" dirty="0"/>
              <a:t>队列 </a:t>
            </a:r>
          </a:p>
          <a:p>
            <a:endParaRPr kumimoji="1" lang="zh-CN" altLang="en-US" dirty="0"/>
          </a:p>
        </p:txBody>
      </p:sp>
      <p:sp>
        <p:nvSpPr>
          <p:cNvPr id="3" name="标题 2">
            <a:extLst>
              <a:ext uri="{FF2B5EF4-FFF2-40B4-BE49-F238E27FC236}">
                <a16:creationId xmlns:a16="http://schemas.microsoft.com/office/drawing/2014/main" id="{7B2449E0-5A1F-934B-BE53-2A7EE27A5D87}"/>
              </a:ext>
            </a:extLst>
          </p:cNvPr>
          <p:cNvSpPr>
            <a:spLocks noGrp="1"/>
          </p:cNvSpPr>
          <p:nvPr>
            <p:ph type="title"/>
          </p:nvPr>
        </p:nvSpPr>
        <p:spPr/>
        <p:txBody>
          <a:bodyPr/>
          <a:lstStyle/>
          <a:p>
            <a:r>
              <a:rPr kumimoji="1" lang="zh-CN" altLang="en-US" dirty="0"/>
              <a:t>改进调度：多级反馈队列</a:t>
            </a:r>
          </a:p>
        </p:txBody>
      </p:sp>
    </p:spTree>
    <p:extLst>
      <p:ext uri="{BB962C8B-B14F-4D97-AF65-F5344CB8AC3E}">
        <p14:creationId xmlns:p14="http://schemas.microsoft.com/office/powerpoint/2010/main" val="362673185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CFAE198-4F6F-4449-8DBC-1150EAE777BE}"/>
              </a:ext>
            </a:extLst>
          </p:cNvPr>
          <p:cNvSpPr>
            <a:spLocks noGrp="1"/>
          </p:cNvSpPr>
          <p:nvPr>
            <p:ph idx="1"/>
          </p:nvPr>
        </p:nvSpPr>
        <p:spPr/>
        <p:txBody>
          <a:bodyPr/>
          <a:lstStyle/>
          <a:p>
            <a:r>
              <a:rPr kumimoji="1" lang="zh-CN" altLang="en-US" dirty="0"/>
              <a:t>队列之间</a:t>
            </a:r>
            <a:endParaRPr kumimoji="1" lang="en-US" altLang="zh-CN" dirty="0"/>
          </a:p>
          <a:p>
            <a:pPr lvl="1"/>
            <a:r>
              <a:rPr lang="zh-CN" altLang="en-US" dirty="0"/>
              <a:t>每个队列分配一个优先级与相应时间片 </a:t>
            </a:r>
          </a:p>
          <a:p>
            <a:pPr lvl="1"/>
            <a:r>
              <a:rPr kumimoji="1" lang="zh-CN" altLang="en-US" dirty="0"/>
              <a:t>队列间按照时间片调度</a:t>
            </a:r>
          </a:p>
        </p:txBody>
      </p:sp>
      <p:sp>
        <p:nvSpPr>
          <p:cNvPr id="3" name="标题 2">
            <a:extLst>
              <a:ext uri="{FF2B5EF4-FFF2-40B4-BE49-F238E27FC236}">
                <a16:creationId xmlns:a16="http://schemas.microsoft.com/office/drawing/2014/main" id="{6918A5DB-270B-1547-8630-91D943782B3A}"/>
              </a:ext>
            </a:extLst>
          </p:cNvPr>
          <p:cNvSpPr>
            <a:spLocks noGrp="1"/>
          </p:cNvSpPr>
          <p:nvPr>
            <p:ph type="title"/>
          </p:nvPr>
        </p:nvSpPr>
        <p:spPr/>
        <p:txBody>
          <a:bodyPr/>
          <a:lstStyle/>
          <a:p>
            <a:r>
              <a:rPr kumimoji="1" lang="zh-CN" altLang="en-US" dirty="0"/>
              <a:t>多级队列与优先级</a:t>
            </a:r>
          </a:p>
        </p:txBody>
      </p:sp>
      <p:pic>
        <p:nvPicPr>
          <p:cNvPr id="7" name="图片 6" descr="手机屏幕截图&#10;&#10;描述已自动生成">
            <a:extLst>
              <a:ext uri="{FF2B5EF4-FFF2-40B4-BE49-F238E27FC236}">
                <a16:creationId xmlns:a16="http://schemas.microsoft.com/office/drawing/2014/main" id="{E742A636-0A9A-254E-BEA7-AF786D943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678" y="2918847"/>
            <a:ext cx="5568644" cy="3182082"/>
          </a:xfrm>
          <a:prstGeom prst="rect">
            <a:avLst/>
          </a:prstGeom>
        </p:spPr>
      </p:pic>
    </p:spTree>
    <p:extLst>
      <p:ext uri="{BB962C8B-B14F-4D97-AF65-F5344CB8AC3E}">
        <p14:creationId xmlns:p14="http://schemas.microsoft.com/office/powerpoint/2010/main" val="278717941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8A8C38C-2CFF-804D-A08C-A1F8C28D14FB}"/>
              </a:ext>
            </a:extLst>
          </p:cNvPr>
          <p:cNvSpPr>
            <a:spLocks noGrp="1"/>
          </p:cNvSpPr>
          <p:nvPr>
            <p:ph idx="1"/>
          </p:nvPr>
        </p:nvSpPr>
        <p:spPr/>
        <p:txBody>
          <a:bodyPr/>
          <a:lstStyle/>
          <a:p>
            <a:r>
              <a:rPr lang="zh-CN" altLang="en-US" dirty="0"/>
              <a:t>进程可在不同队列间移动的多级队列算法 </a:t>
            </a:r>
          </a:p>
          <a:p>
            <a:r>
              <a:rPr lang="zh-CN" altLang="en-US" dirty="0"/>
              <a:t>特征 </a:t>
            </a:r>
            <a:endParaRPr lang="en-US" altLang="zh-CN" dirty="0"/>
          </a:p>
          <a:p>
            <a:pPr lvl="1"/>
            <a:r>
              <a:rPr lang="zh-CN" altLang="en-US" dirty="0"/>
              <a:t>时间片大小随优先级级别增加而增加 </a:t>
            </a:r>
          </a:p>
          <a:p>
            <a:pPr lvl="1"/>
            <a:r>
              <a:rPr lang="zh-CN" altLang="en-US" dirty="0"/>
              <a:t>进程在当前的时间片没有完成，则降到下一个优先级 </a:t>
            </a:r>
          </a:p>
          <a:p>
            <a:pPr lvl="1"/>
            <a:r>
              <a:rPr lang="en" altLang="zh-CN" b="0" dirty="0"/>
              <a:t>CPU</a:t>
            </a:r>
            <a:r>
              <a:rPr lang="zh-CN" altLang="en-US" dirty="0"/>
              <a:t>密集型进程的优先级下降很快，</a:t>
            </a:r>
            <a:r>
              <a:rPr lang="en" altLang="zh-CN" b="0" dirty="0"/>
              <a:t>I/O</a:t>
            </a:r>
            <a:r>
              <a:rPr lang="zh-CN" altLang="en-US" dirty="0"/>
              <a:t>密集型进程停 留在高优先级 </a:t>
            </a:r>
          </a:p>
          <a:p>
            <a:endParaRPr kumimoji="1" lang="zh-CN" altLang="en-US" dirty="0"/>
          </a:p>
        </p:txBody>
      </p:sp>
      <p:sp>
        <p:nvSpPr>
          <p:cNvPr id="3" name="标题 2">
            <a:extLst>
              <a:ext uri="{FF2B5EF4-FFF2-40B4-BE49-F238E27FC236}">
                <a16:creationId xmlns:a16="http://schemas.microsoft.com/office/drawing/2014/main" id="{F70BD954-AC86-D449-974E-BC5337690E50}"/>
              </a:ext>
            </a:extLst>
          </p:cNvPr>
          <p:cNvSpPr>
            <a:spLocks noGrp="1"/>
          </p:cNvSpPr>
          <p:nvPr>
            <p:ph type="title"/>
          </p:nvPr>
        </p:nvSpPr>
        <p:spPr/>
        <p:txBody>
          <a:bodyPr/>
          <a:lstStyle/>
          <a:p>
            <a:r>
              <a:rPr kumimoji="1" lang="zh-CN" altLang="en-US" dirty="0"/>
              <a:t>多级反馈队列</a:t>
            </a:r>
            <a:r>
              <a:rPr kumimoji="1" lang="en-US" altLang="zh-CN" dirty="0"/>
              <a:t>MLFQ</a:t>
            </a:r>
            <a:endParaRPr kumimoji="1" lang="zh-CN" altLang="en-US" dirty="0"/>
          </a:p>
        </p:txBody>
      </p:sp>
      <p:grpSp>
        <p:nvGrpSpPr>
          <p:cNvPr id="54" name="组合 53">
            <a:extLst>
              <a:ext uri="{FF2B5EF4-FFF2-40B4-BE49-F238E27FC236}">
                <a16:creationId xmlns:a16="http://schemas.microsoft.com/office/drawing/2014/main" id="{CFD40A9E-5C5C-9746-997A-3D0C4BD99F79}"/>
              </a:ext>
            </a:extLst>
          </p:cNvPr>
          <p:cNvGrpSpPr/>
          <p:nvPr/>
        </p:nvGrpSpPr>
        <p:grpSpPr>
          <a:xfrm>
            <a:off x="1967625" y="3796437"/>
            <a:ext cx="5263133" cy="2231979"/>
            <a:chOff x="441909" y="1995686"/>
            <a:chExt cx="5701727" cy="2417977"/>
          </a:xfrm>
        </p:grpSpPr>
        <p:cxnSp>
          <p:nvCxnSpPr>
            <p:cNvPr id="55" name="直接连接符 15">
              <a:extLst>
                <a:ext uri="{FF2B5EF4-FFF2-40B4-BE49-F238E27FC236}">
                  <a16:creationId xmlns:a16="http://schemas.microsoft.com/office/drawing/2014/main" id="{FF062626-359C-D844-9045-E27D7B731022}"/>
                </a:ext>
              </a:extLst>
            </p:cNvPr>
            <p:cNvCxnSpPr/>
            <p:nvPr/>
          </p:nvCxnSpPr>
          <p:spPr>
            <a:xfrm>
              <a:off x="2357422" y="2100462"/>
              <a:ext cx="1620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56" name="直接连接符 17">
              <a:extLst>
                <a:ext uri="{FF2B5EF4-FFF2-40B4-BE49-F238E27FC236}">
                  <a16:creationId xmlns:a16="http://schemas.microsoft.com/office/drawing/2014/main" id="{49B662F0-165A-2D47-85B2-85892A0314DF}"/>
                </a:ext>
              </a:extLst>
            </p:cNvPr>
            <p:cNvCxnSpPr/>
            <p:nvPr/>
          </p:nvCxnSpPr>
          <p:spPr>
            <a:xfrm>
              <a:off x="2357422" y="2538615"/>
              <a:ext cx="1620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57" name="直接连接符 19">
              <a:extLst>
                <a:ext uri="{FF2B5EF4-FFF2-40B4-BE49-F238E27FC236}">
                  <a16:creationId xmlns:a16="http://schemas.microsoft.com/office/drawing/2014/main" id="{BC81F4F4-D54B-3543-B6EA-EAC2B21B1537}"/>
                </a:ext>
              </a:extLst>
            </p:cNvPr>
            <p:cNvCxnSpPr/>
            <p:nvPr/>
          </p:nvCxnSpPr>
          <p:spPr>
            <a:xfrm rot="5400000">
              <a:off x="3756971" y="2315412"/>
              <a:ext cx="468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58" name="直接连接符 20">
              <a:extLst>
                <a:ext uri="{FF2B5EF4-FFF2-40B4-BE49-F238E27FC236}">
                  <a16:creationId xmlns:a16="http://schemas.microsoft.com/office/drawing/2014/main" id="{80FA5BD0-183B-1D4E-9C6A-C6472791EDA4}"/>
                </a:ext>
              </a:extLst>
            </p:cNvPr>
            <p:cNvCxnSpPr/>
            <p:nvPr/>
          </p:nvCxnSpPr>
          <p:spPr>
            <a:xfrm rot="5400000">
              <a:off x="3410100" y="2315412"/>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59" name="直接连接符 21">
              <a:extLst>
                <a:ext uri="{FF2B5EF4-FFF2-40B4-BE49-F238E27FC236}">
                  <a16:creationId xmlns:a16="http://schemas.microsoft.com/office/drawing/2014/main" id="{E945BAA8-AF9A-4F46-8BB9-CB22EA70B4BC}"/>
                </a:ext>
              </a:extLst>
            </p:cNvPr>
            <p:cNvCxnSpPr/>
            <p:nvPr/>
          </p:nvCxnSpPr>
          <p:spPr>
            <a:xfrm rot="5400000">
              <a:off x="3052910" y="2315412"/>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60" name="直接连接符 22">
              <a:extLst>
                <a:ext uri="{FF2B5EF4-FFF2-40B4-BE49-F238E27FC236}">
                  <a16:creationId xmlns:a16="http://schemas.microsoft.com/office/drawing/2014/main" id="{5F6850B9-C38E-3049-B4E6-55DF14A9B1AA}"/>
                </a:ext>
              </a:extLst>
            </p:cNvPr>
            <p:cNvCxnSpPr/>
            <p:nvPr/>
          </p:nvCxnSpPr>
          <p:spPr>
            <a:xfrm rot="5400000">
              <a:off x="2695720" y="2315412"/>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61" name="直接连接符 25">
              <a:extLst>
                <a:ext uri="{FF2B5EF4-FFF2-40B4-BE49-F238E27FC236}">
                  <a16:creationId xmlns:a16="http://schemas.microsoft.com/office/drawing/2014/main" id="{CE0D75AB-6299-AE44-A778-3E643E4A30CA}"/>
                </a:ext>
              </a:extLst>
            </p:cNvPr>
            <p:cNvCxnSpPr/>
            <p:nvPr/>
          </p:nvCxnSpPr>
          <p:spPr>
            <a:xfrm rot="5400000">
              <a:off x="2338530" y="2315412"/>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62" name="直接连接符 27">
              <a:extLst>
                <a:ext uri="{FF2B5EF4-FFF2-40B4-BE49-F238E27FC236}">
                  <a16:creationId xmlns:a16="http://schemas.microsoft.com/office/drawing/2014/main" id="{709834FA-00F6-6C4F-BE3F-F60A4FDE8C0D}"/>
                </a:ext>
              </a:extLst>
            </p:cNvPr>
            <p:cNvCxnSpPr/>
            <p:nvPr/>
          </p:nvCxnSpPr>
          <p:spPr>
            <a:xfrm>
              <a:off x="2357422" y="2950889"/>
              <a:ext cx="1620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63" name="直接连接符 28">
              <a:extLst>
                <a:ext uri="{FF2B5EF4-FFF2-40B4-BE49-F238E27FC236}">
                  <a16:creationId xmlns:a16="http://schemas.microsoft.com/office/drawing/2014/main" id="{68FEC6F7-41C3-2146-BC68-49D38A3CD81A}"/>
                </a:ext>
              </a:extLst>
            </p:cNvPr>
            <p:cNvCxnSpPr/>
            <p:nvPr/>
          </p:nvCxnSpPr>
          <p:spPr>
            <a:xfrm>
              <a:off x="2357422" y="3395392"/>
              <a:ext cx="1620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64" name="直接连接符 29">
              <a:extLst>
                <a:ext uri="{FF2B5EF4-FFF2-40B4-BE49-F238E27FC236}">
                  <a16:creationId xmlns:a16="http://schemas.microsoft.com/office/drawing/2014/main" id="{FC68E1DD-61C1-8447-BE5C-C45CE2FD847F}"/>
                </a:ext>
              </a:extLst>
            </p:cNvPr>
            <p:cNvCxnSpPr/>
            <p:nvPr/>
          </p:nvCxnSpPr>
          <p:spPr>
            <a:xfrm rot="5400000">
              <a:off x="3756971" y="3165839"/>
              <a:ext cx="468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65" name="直接连接符 32">
              <a:extLst>
                <a:ext uri="{FF2B5EF4-FFF2-40B4-BE49-F238E27FC236}">
                  <a16:creationId xmlns:a16="http://schemas.microsoft.com/office/drawing/2014/main" id="{65DA5FE1-5F45-0C43-B829-B3CFBE2E9F0A}"/>
                </a:ext>
              </a:extLst>
            </p:cNvPr>
            <p:cNvCxnSpPr/>
            <p:nvPr/>
          </p:nvCxnSpPr>
          <p:spPr>
            <a:xfrm rot="5400000">
              <a:off x="3410100" y="3165839"/>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66" name="直接连接符 33">
              <a:extLst>
                <a:ext uri="{FF2B5EF4-FFF2-40B4-BE49-F238E27FC236}">
                  <a16:creationId xmlns:a16="http://schemas.microsoft.com/office/drawing/2014/main" id="{3A6AC736-7DC0-3E4D-8735-43CC659384BD}"/>
                </a:ext>
              </a:extLst>
            </p:cNvPr>
            <p:cNvCxnSpPr/>
            <p:nvPr/>
          </p:nvCxnSpPr>
          <p:spPr>
            <a:xfrm rot="5400000">
              <a:off x="3052910" y="3165839"/>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67" name="直接连接符 34">
              <a:extLst>
                <a:ext uri="{FF2B5EF4-FFF2-40B4-BE49-F238E27FC236}">
                  <a16:creationId xmlns:a16="http://schemas.microsoft.com/office/drawing/2014/main" id="{DFF1C26F-FFC4-5C46-A19E-7ABCAF006CB4}"/>
                </a:ext>
              </a:extLst>
            </p:cNvPr>
            <p:cNvCxnSpPr/>
            <p:nvPr/>
          </p:nvCxnSpPr>
          <p:spPr>
            <a:xfrm rot="5400000">
              <a:off x="2695720" y="3165839"/>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68" name="直接连接符 35">
              <a:extLst>
                <a:ext uri="{FF2B5EF4-FFF2-40B4-BE49-F238E27FC236}">
                  <a16:creationId xmlns:a16="http://schemas.microsoft.com/office/drawing/2014/main" id="{545E588B-1578-F744-AE96-D748257569E7}"/>
                </a:ext>
              </a:extLst>
            </p:cNvPr>
            <p:cNvCxnSpPr/>
            <p:nvPr/>
          </p:nvCxnSpPr>
          <p:spPr>
            <a:xfrm rot="5400000">
              <a:off x="2338530" y="3165839"/>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69" name="直接连接符 36">
              <a:extLst>
                <a:ext uri="{FF2B5EF4-FFF2-40B4-BE49-F238E27FC236}">
                  <a16:creationId xmlns:a16="http://schemas.microsoft.com/office/drawing/2014/main" id="{77DFC400-1C55-7E42-9A76-088384649A6B}"/>
                </a:ext>
              </a:extLst>
            </p:cNvPr>
            <p:cNvCxnSpPr/>
            <p:nvPr/>
          </p:nvCxnSpPr>
          <p:spPr>
            <a:xfrm>
              <a:off x="2357422" y="3908158"/>
              <a:ext cx="1620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70" name="直接连接符 37">
              <a:extLst>
                <a:ext uri="{FF2B5EF4-FFF2-40B4-BE49-F238E27FC236}">
                  <a16:creationId xmlns:a16="http://schemas.microsoft.com/office/drawing/2014/main" id="{459A9EE3-74F1-574B-BC40-747C475F4302}"/>
                </a:ext>
              </a:extLst>
            </p:cNvPr>
            <p:cNvCxnSpPr/>
            <p:nvPr/>
          </p:nvCxnSpPr>
          <p:spPr>
            <a:xfrm>
              <a:off x="2357422" y="4343136"/>
              <a:ext cx="1620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71" name="直接连接符 38">
              <a:extLst>
                <a:ext uri="{FF2B5EF4-FFF2-40B4-BE49-F238E27FC236}">
                  <a16:creationId xmlns:a16="http://schemas.microsoft.com/office/drawing/2014/main" id="{0EA60C6D-B133-594A-BB0C-AF8BF355771A}"/>
                </a:ext>
              </a:extLst>
            </p:cNvPr>
            <p:cNvCxnSpPr/>
            <p:nvPr/>
          </p:nvCxnSpPr>
          <p:spPr>
            <a:xfrm rot="5400000">
              <a:off x="3756971" y="4123108"/>
              <a:ext cx="468000" cy="1588"/>
            </a:xfrm>
            <a:prstGeom prst="line">
              <a:avLst/>
            </a:prstGeom>
            <a:ln w="381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72" name="直接连接符 39">
              <a:extLst>
                <a:ext uri="{FF2B5EF4-FFF2-40B4-BE49-F238E27FC236}">
                  <a16:creationId xmlns:a16="http://schemas.microsoft.com/office/drawing/2014/main" id="{E69106CB-C28C-F149-B122-EBF66E34B6E2}"/>
                </a:ext>
              </a:extLst>
            </p:cNvPr>
            <p:cNvCxnSpPr/>
            <p:nvPr/>
          </p:nvCxnSpPr>
          <p:spPr>
            <a:xfrm rot="5400000">
              <a:off x="3410100" y="4123108"/>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73" name="直接连接符 40">
              <a:extLst>
                <a:ext uri="{FF2B5EF4-FFF2-40B4-BE49-F238E27FC236}">
                  <a16:creationId xmlns:a16="http://schemas.microsoft.com/office/drawing/2014/main" id="{BA7DEC25-5BCF-A642-9D09-790451D8848F}"/>
                </a:ext>
              </a:extLst>
            </p:cNvPr>
            <p:cNvCxnSpPr/>
            <p:nvPr/>
          </p:nvCxnSpPr>
          <p:spPr>
            <a:xfrm rot="5400000">
              <a:off x="3052910" y="4123108"/>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74" name="直接连接符 41">
              <a:extLst>
                <a:ext uri="{FF2B5EF4-FFF2-40B4-BE49-F238E27FC236}">
                  <a16:creationId xmlns:a16="http://schemas.microsoft.com/office/drawing/2014/main" id="{428FBA28-65E0-0D42-8F0F-15A805E981F1}"/>
                </a:ext>
              </a:extLst>
            </p:cNvPr>
            <p:cNvCxnSpPr/>
            <p:nvPr/>
          </p:nvCxnSpPr>
          <p:spPr>
            <a:xfrm rot="5400000">
              <a:off x="2695720" y="4123108"/>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cxnSp>
          <p:nvCxnSpPr>
            <p:cNvPr id="75" name="直接连接符 45">
              <a:extLst>
                <a:ext uri="{FF2B5EF4-FFF2-40B4-BE49-F238E27FC236}">
                  <a16:creationId xmlns:a16="http://schemas.microsoft.com/office/drawing/2014/main" id="{CBEFDB78-825F-6F4F-BC51-58880DA60040}"/>
                </a:ext>
              </a:extLst>
            </p:cNvPr>
            <p:cNvCxnSpPr/>
            <p:nvPr/>
          </p:nvCxnSpPr>
          <p:spPr>
            <a:xfrm rot="5400000">
              <a:off x="2338530" y="4123108"/>
              <a:ext cx="468000" cy="1588"/>
            </a:xfrm>
            <a:prstGeom prst="line">
              <a:avLst/>
            </a:prstGeom>
            <a:ln w="25400">
              <a:solidFill>
                <a:srgbClr val="005072"/>
              </a:solidFill>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5F95C7F7-8BEE-9543-81B7-997BC7E4DF89}"/>
                </a:ext>
              </a:extLst>
            </p:cNvPr>
            <p:cNvGrpSpPr/>
            <p:nvPr/>
          </p:nvGrpSpPr>
          <p:grpSpPr>
            <a:xfrm>
              <a:off x="4714876" y="2781504"/>
              <a:ext cx="739780" cy="714380"/>
              <a:chOff x="3857620" y="3286130"/>
              <a:chExt cx="739780" cy="714380"/>
            </a:xfrm>
          </p:grpSpPr>
          <p:sp>
            <p:nvSpPr>
              <p:cNvPr id="102" name="椭圆 101">
                <a:extLst>
                  <a:ext uri="{FF2B5EF4-FFF2-40B4-BE49-F238E27FC236}">
                    <a16:creationId xmlns:a16="http://schemas.microsoft.com/office/drawing/2014/main" id="{31AB0E8F-3E76-4F43-B9B5-9F2D97BF2BD8}"/>
                  </a:ext>
                </a:extLst>
              </p:cNvPr>
              <p:cNvSpPr/>
              <p:nvPr/>
            </p:nvSpPr>
            <p:spPr>
              <a:xfrm>
                <a:off x="3857620" y="3286130"/>
                <a:ext cx="714380" cy="714380"/>
              </a:xfrm>
              <a:prstGeom prst="ellipse">
                <a:avLst/>
              </a:prstGeom>
              <a:gradFill>
                <a:gsLst>
                  <a:gs pos="100000">
                    <a:srgbClr val="11576A"/>
                  </a:gs>
                  <a:gs pos="0">
                    <a:srgbClr val="0EB1C8"/>
                  </a:gs>
                  <a:gs pos="100000">
                    <a:schemeClr val="accent1">
                      <a:tint val="23500"/>
                      <a:satMod val="160000"/>
                    </a:schemeClr>
                  </a:gs>
                </a:gsLst>
                <a:lin ang="5400000" scaled="0"/>
              </a:gra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103" name="内容占位符 2">
                <a:extLst>
                  <a:ext uri="{FF2B5EF4-FFF2-40B4-BE49-F238E27FC236}">
                    <a16:creationId xmlns:a16="http://schemas.microsoft.com/office/drawing/2014/main" id="{15F0D738-5608-1D42-A873-2A0BB7A60A38}"/>
                  </a:ext>
                </a:extLst>
              </p:cNvPr>
              <p:cNvSpPr txBox="1">
                <a:spLocks/>
              </p:cNvSpPr>
              <p:nvPr/>
            </p:nvSpPr>
            <p:spPr>
              <a:xfrm>
                <a:off x="3883020" y="3468018"/>
                <a:ext cx="714380" cy="37691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sz="1662">
                    <a:solidFill>
                      <a:schemeClr val="bg1"/>
                    </a:solidFill>
                  </a:rPr>
                  <a:t>CPU</a:t>
                </a:r>
                <a:endParaRPr lang="zh-CN" altLang="en-US" sz="1662">
                  <a:solidFill>
                    <a:schemeClr val="bg1"/>
                  </a:solidFill>
                </a:endParaRPr>
              </a:p>
            </p:txBody>
          </p:sp>
        </p:grpSp>
        <p:cxnSp>
          <p:nvCxnSpPr>
            <p:cNvPr id="77" name="直接箭头连接符 51">
              <a:extLst>
                <a:ext uri="{FF2B5EF4-FFF2-40B4-BE49-F238E27FC236}">
                  <a16:creationId xmlns:a16="http://schemas.microsoft.com/office/drawing/2014/main" id="{ABC47AFB-EF46-6349-BB29-23B38D9C4A5D}"/>
                </a:ext>
              </a:extLst>
            </p:cNvPr>
            <p:cNvCxnSpPr/>
            <p:nvPr/>
          </p:nvCxnSpPr>
          <p:spPr>
            <a:xfrm>
              <a:off x="4000496" y="2352876"/>
              <a:ext cx="818999" cy="533246"/>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53">
              <a:extLst>
                <a:ext uri="{FF2B5EF4-FFF2-40B4-BE49-F238E27FC236}">
                  <a16:creationId xmlns:a16="http://schemas.microsoft.com/office/drawing/2014/main" id="{36523B0E-2846-B944-BB14-F124C3DE2E0B}"/>
                </a:ext>
              </a:extLst>
            </p:cNvPr>
            <p:cNvCxnSpPr/>
            <p:nvPr/>
          </p:nvCxnSpPr>
          <p:spPr>
            <a:xfrm>
              <a:off x="4000496" y="3138694"/>
              <a:ext cx="71438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55">
              <a:extLst>
                <a:ext uri="{FF2B5EF4-FFF2-40B4-BE49-F238E27FC236}">
                  <a16:creationId xmlns:a16="http://schemas.microsoft.com/office/drawing/2014/main" id="{9D5AC43A-7032-8C43-8D02-44D6A35D80E2}"/>
                </a:ext>
              </a:extLst>
            </p:cNvPr>
            <p:cNvCxnSpPr/>
            <p:nvPr/>
          </p:nvCxnSpPr>
          <p:spPr>
            <a:xfrm rot="5400000" flipH="1" flipV="1">
              <a:off x="4000496" y="3353008"/>
              <a:ext cx="785818" cy="78581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56">
              <a:extLst>
                <a:ext uri="{FF2B5EF4-FFF2-40B4-BE49-F238E27FC236}">
                  <a16:creationId xmlns:a16="http://schemas.microsoft.com/office/drawing/2014/main" id="{E991C1E7-68D1-6F41-94A9-E18ECA53473D}"/>
                </a:ext>
              </a:extLst>
            </p:cNvPr>
            <p:cNvCxnSpPr/>
            <p:nvPr/>
          </p:nvCxnSpPr>
          <p:spPr>
            <a:xfrm>
              <a:off x="5429256" y="3138694"/>
              <a:ext cx="71438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57">
              <a:extLst>
                <a:ext uri="{FF2B5EF4-FFF2-40B4-BE49-F238E27FC236}">
                  <a16:creationId xmlns:a16="http://schemas.microsoft.com/office/drawing/2014/main" id="{66DBB832-F1F3-2946-8291-C6F2B9FB928E}"/>
                </a:ext>
              </a:extLst>
            </p:cNvPr>
            <p:cNvCxnSpPr/>
            <p:nvPr/>
          </p:nvCxnSpPr>
          <p:spPr>
            <a:xfrm>
              <a:off x="1571604" y="3138694"/>
              <a:ext cx="71438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58">
              <a:extLst>
                <a:ext uri="{FF2B5EF4-FFF2-40B4-BE49-F238E27FC236}">
                  <a16:creationId xmlns:a16="http://schemas.microsoft.com/office/drawing/2014/main" id="{CF895D56-7670-0C43-AFD6-AEFA68E142B2}"/>
                </a:ext>
              </a:extLst>
            </p:cNvPr>
            <p:cNvCxnSpPr/>
            <p:nvPr/>
          </p:nvCxnSpPr>
          <p:spPr>
            <a:xfrm>
              <a:off x="1571604" y="2386214"/>
              <a:ext cx="71438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59">
              <a:extLst>
                <a:ext uri="{FF2B5EF4-FFF2-40B4-BE49-F238E27FC236}">
                  <a16:creationId xmlns:a16="http://schemas.microsoft.com/office/drawing/2014/main" id="{F3B145E1-5AE9-F54E-84E2-1C8AC7F77EB5}"/>
                </a:ext>
              </a:extLst>
            </p:cNvPr>
            <p:cNvCxnSpPr/>
            <p:nvPr/>
          </p:nvCxnSpPr>
          <p:spPr>
            <a:xfrm>
              <a:off x="1571604" y="4137238"/>
              <a:ext cx="71438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84" name="上下箭头 83">
              <a:extLst>
                <a:ext uri="{FF2B5EF4-FFF2-40B4-BE49-F238E27FC236}">
                  <a16:creationId xmlns:a16="http://schemas.microsoft.com/office/drawing/2014/main" id="{25224116-7120-9447-9CB0-C56CFCEBAD1F}"/>
                </a:ext>
              </a:extLst>
            </p:cNvPr>
            <p:cNvSpPr/>
            <p:nvPr/>
          </p:nvSpPr>
          <p:spPr>
            <a:xfrm>
              <a:off x="3071802" y="2567190"/>
              <a:ext cx="214314" cy="360000"/>
            </a:xfrm>
            <a:prstGeom prst="upDownArrow">
              <a:avLst/>
            </a:prstGeom>
            <a:gradFill>
              <a:gsLst>
                <a:gs pos="100000">
                  <a:srgbClr val="11576A"/>
                </a:gs>
                <a:gs pos="0">
                  <a:srgbClr val="0EB1C8"/>
                </a:gs>
                <a:gs pos="100000">
                  <a:schemeClr val="accent1">
                    <a:tint val="23500"/>
                    <a:satMod val="160000"/>
                  </a:schemeClr>
                </a:gs>
              </a:gsLst>
              <a:lin ang="5400000" scaled="0"/>
            </a:gradFill>
            <a:ln w="158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85" name="上下箭头 84">
              <a:extLst>
                <a:ext uri="{FF2B5EF4-FFF2-40B4-BE49-F238E27FC236}">
                  <a16:creationId xmlns:a16="http://schemas.microsoft.com/office/drawing/2014/main" id="{640A0137-C14C-954A-8943-F47260A272BB}"/>
                </a:ext>
              </a:extLst>
            </p:cNvPr>
            <p:cNvSpPr/>
            <p:nvPr/>
          </p:nvSpPr>
          <p:spPr>
            <a:xfrm>
              <a:off x="3071802" y="3405396"/>
              <a:ext cx="214314" cy="468000"/>
            </a:xfrm>
            <a:prstGeom prst="upDownArrow">
              <a:avLst/>
            </a:prstGeom>
            <a:gradFill>
              <a:gsLst>
                <a:gs pos="100000">
                  <a:srgbClr val="11576A"/>
                </a:gs>
                <a:gs pos="0">
                  <a:srgbClr val="0EB1C8"/>
                </a:gs>
                <a:gs pos="100000">
                  <a:schemeClr val="accent1">
                    <a:tint val="23500"/>
                    <a:satMod val="160000"/>
                  </a:schemeClr>
                </a:gs>
              </a:gsLst>
              <a:lin ang="5400000" scaled="0"/>
            </a:gradFill>
            <a:ln w="158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86" name="TextBox 64">
              <a:extLst>
                <a:ext uri="{FF2B5EF4-FFF2-40B4-BE49-F238E27FC236}">
                  <a16:creationId xmlns:a16="http://schemas.microsoft.com/office/drawing/2014/main" id="{6A2E13B4-E477-4145-8336-AB69CA47433B}"/>
                </a:ext>
              </a:extLst>
            </p:cNvPr>
            <p:cNvSpPr txBox="1"/>
            <p:nvPr/>
          </p:nvSpPr>
          <p:spPr>
            <a:xfrm>
              <a:off x="3984984" y="1995686"/>
              <a:ext cx="582105" cy="346276"/>
            </a:xfrm>
            <a:prstGeom prst="rect">
              <a:avLst/>
            </a:prstGeom>
            <a:noFill/>
          </p:spPr>
          <p:txBody>
            <a:bodyPr wrap="none" rtlCol="0">
              <a:spAutoFit/>
            </a:bodyPr>
            <a:lstStyle/>
            <a:p>
              <a:r>
                <a:rPr lang="en-US" altLang="zh-CN" sz="1477">
                  <a:solidFill>
                    <a:srgbClr val="11576A"/>
                  </a:solidFill>
                  <a:latin typeface="+mn-ea"/>
                </a:rPr>
                <a:t>q=t</a:t>
              </a:r>
              <a:r>
                <a:rPr lang="en-US" altLang="zh-CN" sz="1477" baseline="-25000">
                  <a:solidFill>
                    <a:srgbClr val="11576A"/>
                  </a:solidFill>
                  <a:latin typeface="+mn-ea"/>
                </a:rPr>
                <a:t>0</a:t>
              </a:r>
              <a:endParaRPr lang="zh-CN" altLang="en-US" sz="1477" baseline="-25000">
                <a:solidFill>
                  <a:srgbClr val="11576A"/>
                </a:solidFill>
                <a:latin typeface="+mn-ea"/>
              </a:endParaRPr>
            </a:p>
          </p:txBody>
        </p:sp>
        <p:sp>
          <p:nvSpPr>
            <p:cNvPr id="87" name="TextBox 65">
              <a:extLst>
                <a:ext uri="{FF2B5EF4-FFF2-40B4-BE49-F238E27FC236}">
                  <a16:creationId xmlns:a16="http://schemas.microsoft.com/office/drawing/2014/main" id="{3F10833F-08D5-8D4A-A2ED-6DC9B6F90ECF}"/>
                </a:ext>
              </a:extLst>
            </p:cNvPr>
            <p:cNvSpPr txBox="1"/>
            <p:nvPr/>
          </p:nvSpPr>
          <p:spPr>
            <a:xfrm>
              <a:off x="3586804" y="2145470"/>
              <a:ext cx="458807" cy="469296"/>
            </a:xfrm>
            <a:prstGeom prst="rect">
              <a:avLst/>
            </a:prstGeom>
            <a:noFill/>
          </p:spPr>
          <p:txBody>
            <a:bodyPr wrap="none" rtlCol="0">
              <a:spAutoFit/>
            </a:bodyPr>
            <a:lstStyle/>
            <a:p>
              <a:r>
                <a:rPr lang="en-US" altLang="zh-CN" sz="2215">
                  <a:solidFill>
                    <a:srgbClr val="11576A"/>
                  </a:solidFill>
                  <a:latin typeface="+mn-ea"/>
                </a:rPr>
                <a:t>P</a:t>
              </a:r>
              <a:r>
                <a:rPr lang="en-US" altLang="zh-CN" sz="2215" baseline="-25000">
                  <a:solidFill>
                    <a:srgbClr val="11576A"/>
                  </a:solidFill>
                  <a:latin typeface="+mn-ea"/>
                </a:rPr>
                <a:t>a</a:t>
              </a:r>
              <a:endParaRPr lang="zh-CN" altLang="en-US" sz="2215" baseline="-25000">
                <a:solidFill>
                  <a:srgbClr val="11576A"/>
                </a:solidFill>
                <a:latin typeface="+mn-ea"/>
              </a:endParaRPr>
            </a:p>
          </p:txBody>
        </p:sp>
        <p:sp>
          <p:nvSpPr>
            <p:cNvPr id="88" name="TextBox 66">
              <a:extLst>
                <a:ext uri="{FF2B5EF4-FFF2-40B4-BE49-F238E27FC236}">
                  <a16:creationId xmlns:a16="http://schemas.microsoft.com/office/drawing/2014/main" id="{7EB533BF-7F42-A94D-A2D4-7C6217C3813A}"/>
                </a:ext>
              </a:extLst>
            </p:cNvPr>
            <p:cNvSpPr txBox="1"/>
            <p:nvPr/>
          </p:nvSpPr>
          <p:spPr>
            <a:xfrm>
              <a:off x="3586804" y="2986293"/>
              <a:ext cx="458807" cy="469296"/>
            </a:xfrm>
            <a:prstGeom prst="rect">
              <a:avLst/>
            </a:prstGeom>
            <a:noFill/>
          </p:spPr>
          <p:txBody>
            <a:bodyPr wrap="none" rtlCol="0">
              <a:spAutoFit/>
            </a:bodyPr>
            <a:lstStyle/>
            <a:p>
              <a:r>
                <a:rPr lang="en-US" altLang="zh-CN" sz="2215">
                  <a:solidFill>
                    <a:srgbClr val="11576A"/>
                  </a:solidFill>
                  <a:latin typeface="+mn-ea"/>
                </a:rPr>
                <a:t>P</a:t>
              </a:r>
              <a:r>
                <a:rPr lang="en-US" altLang="zh-CN" sz="2215" baseline="-25000">
                  <a:solidFill>
                    <a:srgbClr val="11576A"/>
                  </a:solidFill>
                  <a:latin typeface="+mn-ea"/>
                </a:rPr>
                <a:t>1</a:t>
              </a:r>
              <a:endParaRPr lang="zh-CN" altLang="en-US" sz="2215" baseline="-25000">
                <a:solidFill>
                  <a:srgbClr val="11576A"/>
                </a:solidFill>
                <a:latin typeface="+mn-ea"/>
              </a:endParaRPr>
            </a:p>
          </p:txBody>
        </p:sp>
        <p:sp>
          <p:nvSpPr>
            <p:cNvPr id="89" name="TextBox 67">
              <a:extLst>
                <a:ext uri="{FF2B5EF4-FFF2-40B4-BE49-F238E27FC236}">
                  <a16:creationId xmlns:a16="http://schemas.microsoft.com/office/drawing/2014/main" id="{80266747-8BDF-E24A-B846-2A553AA569B3}"/>
                </a:ext>
              </a:extLst>
            </p:cNvPr>
            <p:cNvSpPr txBox="1"/>
            <p:nvPr/>
          </p:nvSpPr>
          <p:spPr>
            <a:xfrm>
              <a:off x="3253426" y="2986293"/>
              <a:ext cx="458807" cy="469296"/>
            </a:xfrm>
            <a:prstGeom prst="rect">
              <a:avLst/>
            </a:prstGeom>
            <a:noFill/>
          </p:spPr>
          <p:txBody>
            <a:bodyPr wrap="none" rtlCol="0">
              <a:spAutoFit/>
            </a:bodyPr>
            <a:lstStyle/>
            <a:p>
              <a:r>
                <a:rPr lang="en-US" altLang="zh-CN" sz="2215">
                  <a:solidFill>
                    <a:srgbClr val="11576A"/>
                  </a:solidFill>
                  <a:latin typeface="+mn-ea"/>
                </a:rPr>
                <a:t>P</a:t>
              </a:r>
              <a:r>
                <a:rPr lang="en-US" altLang="zh-CN" sz="2215" baseline="-25000">
                  <a:solidFill>
                    <a:srgbClr val="11576A"/>
                  </a:solidFill>
                  <a:latin typeface="+mn-ea"/>
                </a:rPr>
                <a:t>2</a:t>
              </a:r>
              <a:endParaRPr lang="zh-CN" altLang="en-US" sz="2215" baseline="-25000">
                <a:solidFill>
                  <a:srgbClr val="11576A"/>
                </a:solidFill>
                <a:latin typeface="+mn-ea"/>
              </a:endParaRPr>
            </a:p>
          </p:txBody>
        </p:sp>
        <p:sp>
          <p:nvSpPr>
            <p:cNvPr id="90" name="TextBox 68">
              <a:extLst>
                <a:ext uri="{FF2B5EF4-FFF2-40B4-BE49-F238E27FC236}">
                  <a16:creationId xmlns:a16="http://schemas.microsoft.com/office/drawing/2014/main" id="{19311BD4-6271-634A-9A8D-4365C93EAFAB}"/>
                </a:ext>
              </a:extLst>
            </p:cNvPr>
            <p:cNvSpPr txBox="1"/>
            <p:nvPr/>
          </p:nvSpPr>
          <p:spPr>
            <a:xfrm>
              <a:off x="2886712" y="2986293"/>
              <a:ext cx="458807" cy="469296"/>
            </a:xfrm>
            <a:prstGeom prst="rect">
              <a:avLst/>
            </a:prstGeom>
            <a:noFill/>
          </p:spPr>
          <p:txBody>
            <a:bodyPr wrap="none" rtlCol="0">
              <a:spAutoFit/>
            </a:bodyPr>
            <a:lstStyle/>
            <a:p>
              <a:r>
                <a:rPr lang="en-US" altLang="zh-CN" sz="2215">
                  <a:solidFill>
                    <a:srgbClr val="11576A"/>
                  </a:solidFill>
                  <a:latin typeface="+mn-ea"/>
                </a:rPr>
                <a:t>P</a:t>
              </a:r>
              <a:r>
                <a:rPr lang="en-US" altLang="zh-CN" sz="2215" baseline="-25000">
                  <a:solidFill>
                    <a:srgbClr val="11576A"/>
                  </a:solidFill>
                  <a:latin typeface="+mn-ea"/>
                </a:rPr>
                <a:t>3</a:t>
              </a:r>
              <a:endParaRPr lang="zh-CN" altLang="en-US" sz="2215" baseline="-25000">
                <a:solidFill>
                  <a:srgbClr val="11576A"/>
                </a:solidFill>
                <a:latin typeface="+mn-ea"/>
              </a:endParaRPr>
            </a:p>
          </p:txBody>
        </p:sp>
        <p:sp>
          <p:nvSpPr>
            <p:cNvPr id="91" name="TextBox 69">
              <a:extLst>
                <a:ext uri="{FF2B5EF4-FFF2-40B4-BE49-F238E27FC236}">
                  <a16:creationId xmlns:a16="http://schemas.microsoft.com/office/drawing/2014/main" id="{DB57BB6A-0508-A34B-A451-5381C56B50EB}"/>
                </a:ext>
              </a:extLst>
            </p:cNvPr>
            <p:cNvSpPr txBox="1"/>
            <p:nvPr/>
          </p:nvSpPr>
          <p:spPr>
            <a:xfrm>
              <a:off x="3586804" y="3934037"/>
              <a:ext cx="458807" cy="469296"/>
            </a:xfrm>
            <a:prstGeom prst="rect">
              <a:avLst/>
            </a:prstGeom>
            <a:noFill/>
          </p:spPr>
          <p:txBody>
            <a:bodyPr wrap="none" rtlCol="0">
              <a:spAutoFit/>
            </a:bodyPr>
            <a:lstStyle/>
            <a:p>
              <a:r>
                <a:rPr lang="en-US" altLang="zh-CN" sz="2215">
                  <a:solidFill>
                    <a:srgbClr val="11576A"/>
                  </a:solidFill>
                  <a:latin typeface="+mn-ea"/>
                </a:rPr>
                <a:t>P</a:t>
              </a:r>
              <a:r>
                <a:rPr lang="en-US" altLang="zh-CN" sz="2215" baseline="-25000">
                  <a:solidFill>
                    <a:srgbClr val="11576A"/>
                  </a:solidFill>
                  <a:latin typeface="+mn-ea"/>
                </a:rPr>
                <a:t>x</a:t>
              </a:r>
              <a:endParaRPr lang="zh-CN" altLang="en-US" sz="2215" baseline="-25000">
                <a:solidFill>
                  <a:srgbClr val="11576A"/>
                </a:solidFill>
                <a:latin typeface="+mn-ea"/>
              </a:endParaRPr>
            </a:p>
          </p:txBody>
        </p:sp>
        <p:sp>
          <p:nvSpPr>
            <p:cNvPr id="92" name="TextBox 70">
              <a:extLst>
                <a:ext uri="{FF2B5EF4-FFF2-40B4-BE49-F238E27FC236}">
                  <a16:creationId xmlns:a16="http://schemas.microsoft.com/office/drawing/2014/main" id="{1B192E64-8EFE-9E4B-B57D-40729D2097F8}"/>
                </a:ext>
              </a:extLst>
            </p:cNvPr>
            <p:cNvSpPr txBox="1"/>
            <p:nvPr/>
          </p:nvSpPr>
          <p:spPr>
            <a:xfrm>
              <a:off x="3253426" y="3934037"/>
              <a:ext cx="458807" cy="469296"/>
            </a:xfrm>
            <a:prstGeom prst="rect">
              <a:avLst/>
            </a:prstGeom>
            <a:noFill/>
          </p:spPr>
          <p:txBody>
            <a:bodyPr wrap="none" rtlCol="0">
              <a:spAutoFit/>
            </a:bodyPr>
            <a:lstStyle/>
            <a:p>
              <a:r>
                <a:rPr lang="en-US" altLang="zh-CN" sz="2215">
                  <a:solidFill>
                    <a:srgbClr val="11576A"/>
                  </a:solidFill>
                  <a:latin typeface="+mn-ea"/>
                </a:rPr>
                <a:t>P</a:t>
              </a:r>
              <a:r>
                <a:rPr lang="en-US" altLang="zh-CN" sz="2215" baseline="-25000">
                  <a:solidFill>
                    <a:srgbClr val="11576A"/>
                  </a:solidFill>
                  <a:latin typeface="+mn-ea"/>
                </a:rPr>
                <a:t>y</a:t>
              </a:r>
              <a:endParaRPr lang="zh-CN" altLang="en-US" sz="2215" baseline="-25000">
                <a:solidFill>
                  <a:srgbClr val="11576A"/>
                </a:solidFill>
                <a:latin typeface="+mn-ea"/>
              </a:endParaRPr>
            </a:p>
          </p:txBody>
        </p:sp>
        <p:sp>
          <p:nvSpPr>
            <p:cNvPr id="93" name="TextBox 71">
              <a:extLst>
                <a:ext uri="{FF2B5EF4-FFF2-40B4-BE49-F238E27FC236}">
                  <a16:creationId xmlns:a16="http://schemas.microsoft.com/office/drawing/2014/main" id="{D87C3F78-93FE-2744-A1BA-474FE2AC4911}"/>
                </a:ext>
              </a:extLst>
            </p:cNvPr>
            <p:cNvSpPr txBox="1"/>
            <p:nvPr/>
          </p:nvSpPr>
          <p:spPr>
            <a:xfrm>
              <a:off x="3996205" y="2729115"/>
              <a:ext cx="686300" cy="346275"/>
            </a:xfrm>
            <a:prstGeom prst="rect">
              <a:avLst/>
            </a:prstGeom>
            <a:noFill/>
          </p:spPr>
          <p:txBody>
            <a:bodyPr wrap="none" rtlCol="0">
              <a:spAutoFit/>
            </a:bodyPr>
            <a:lstStyle/>
            <a:p>
              <a:r>
                <a:rPr lang="en-US" altLang="zh-CN" sz="1477">
                  <a:solidFill>
                    <a:srgbClr val="11576A"/>
                  </a:solidFill>
                  <a:latin typeface="+mn-ea"/>
                </a:rPr>
                <a:t>q=2t</a:t>
              </a:r>
              <a:r>
                <a:rPr lang="en-US" altLang="zh-CN" sz="1477" baseline="-25000">
                  <a:solidFill>
                    <a:srgbClr val="11576A"/>
                  </a:solidFill>
                  <a:latin typeface="+mn-ea"/>
                </a:rPr>
                <a:t>0</a:t>
              </a:r>
              <a:endParaRPr lang="zh-CN" altLang="en-US" sz="1477" baseline="-25000">
                <a:solidFill>
                  <a:srgbClr val="11576A"/>
                </a:solidFill>
                <a:latin typeface="+mn-ea"/>
              </a:endParaRPr>
            </a:p>
          </p:txBody>
        </p:sp>
        <p:sp>
          <p:nvSpPr>
            <p:cNvPr id="94" name="TextBox 72">
              <a:extLst>
                <a:ext uri="{FF2B5EF4-FFF2-40B4-BE49-F238E27FC236}">
                  <a16:creationId xmlns:a16="http://schemas.microsoft.com/office/drawing/2014/main" id="{6230E20D-082C-2D45-B49E-CB70354C68B0}"/>
                </a:ext>
              </a:extLst>
            </p:cNvPr>
            <p:cNvSpPr txBox="1"/>
            <p:nvPr/>
          </p:nvSpPr>
          <p:spPr>
            <a:xfrm>
              <a:off x="4008228" y="4067388"/>
              <a:ext cx="894690" cy="346275"/>
            </a:xfrm>
            <a:prstGeom prst="rect">
              <a:avLst/>
            </a:prstGeom>
            <a:noFill/>
          </p:spPr>
          <p:txBody>
            <a:bodyPr wrap="none" rtlCol="0">
              <a:spAutoFit/>
            </a:bodyPr>
            <a:lstStyle/>
            <a:p>
              <a:r>
                <a:rPr lang="en-US" altLang="zh-CN" sz="1477">
                  <a:solidFill>
                    <a:srgbClr val="11576A"/>
                  </a:solidFill>
                  <a:latin typeface="+mn-ea"/>
                </a:rPr>
                <a:t>q=2</a:t>
              </a:r>
              <a:r>
                <a:rPr lang="en-US" altLang="zh-CN" sz="1477" baseline="30000">
                  <a:solidFill>
                    <a:srgbClr val="11576A"/>
                  </a:solidFill>
                  <a:latin typeface="+mn-ea"/>
                </a:rPr>
                <a:t>n-1</a:t>
              </a:r>
              <a:r>
                <a:rPr lang="en-US" altLang="zh-CN" sz="1477">
                  <a:solidFill>
                    <a:srgbClr val="11576A"/>
                  </a:solidFill>
                  <a:latin typeface="+mn-ea"/>
                </a:rPr>
                <a:t>t</a:t>
              </a:r>
              <a:r>
                <a:rPr lang="en-US" altLang="zh-CN" sz="1477" baseline="-25000">
                  <a:solidFill>
                    <a:srgbClr val="11576A"/>
                  </a:solidFill>
                  <a:latin typeface="+mn-ea"/>
                </a:rPr>
                <a:t>0</a:t>
              </a:r>
              <a:endParaRPr lang="zh-CN" altLang="en-US" sz="1477" baseline="-25000">
                <a:solidFill>
                  <a:srgbClr val="11576A"/>
                </a:solidFill>
                <a:latin typeface="+mn-ea"/>
              </a:endParaRPr>
            </a:p>
          </p:txBody>
        </p:sp>
        <p:sp>
          <p:nvSpPr>
            <p:cNvPr id="95" name="TextBox 73">
              <a:extLst>
                <a:ext uri="{FF2B5EF4-FFF2-40B4-BE49-F238E27FC236}">
                  <a16:creationId xmlns:a16="http://schemas.microsoft.com/office/drawing/2014/main" id="{19F37223-CB26-6243-92DC-BB97ED8A4A88}"/>
                </a:ext>
              </a:extLst>
            </p:cNvPr>
            <p:cNvSpPr txBox="1"/>
            <p:nvPr/>
          </p:nvSpPr>
          <p:spPr>
            <a:xfrm>
              <a:off x="1504761" y="1995686"/>
              <a:ext cx="714085" cy="346276"/>
            </a:xfrm>
            <a:prstGeom prst="rect">
              <a:avLst/>
            </a:prstGeom>
            <a:noFill/>
          </p:spPr>
          <p:txBody>
            <a:bodyPr wrap="none" rtlCol="0">
              <a:spAutoFit/>
            </a:bodyPr>
            <a:lstStyle/>
            <a:p>
              <a:r>
                <a:rPr lang="zh-CN" altLang="en-US" sz="1477" dirty="0">
                  <a:solidFill>
                    <a:srgbClr val="11576A"/>
                  </a:solidFill>
                  <a:latin typeface="+mn-ea"/>
                </a:rPr>
                <a:t>第</a:t>
              </a:r>
              <a:r>
                <a:rPr lang="en-US" altLang="zh-CN" sz="1477" dirty="0">
                  <a:solidFill>
                    <a:srgbClr val="11576A"/>
                  </a:solidFill>
                  <a:latin typeface="+mn-ea"/>
                </a:rPr>
                <a:t>1</a:t>
              </a:r>
              <a:r>
                <a:rPr lang="zh-CN" altLang="en-US" sz="1477" dirty="0">
                  <a:solidFill>
                    <a:srgbClr val="11576A"/>
                  </a:solidFill>
                  <a:latin typeface="+mn-ea"/>
                </a:rPr>
                <a:t>级</a:t>
              </a:r>
              <a:endParaRPr lang="zh-CN" altLang="en-US" sz="1477" baseline="-25000" dirty="0">
                <a:solidFill>
                  <a:srgbClr val="11576A"/>
                </a:solidFill>
                <a:latin typeface="+mn-ea"/>
              </a:endParaRPr>
            </a:p>
          </p:txBody>
        </p:sp>
        <p:sp>
          <p:nvSpPr>
            <p:cNvPr id="96" name="TextBox 74">
              <a:extLst>
                <a:ext uri="{FF2B5EF4-FFF2-40B4-BE49-F238E27FC236}">
                  <a16:creationId xmlns:a16="http://schemas.microsoft.com/office/drawing/2014/main" id="{24984D3F-91F1-A94C-ADCB-9C8E4311259D}"/>
                </a:ext>
              </a:extLst>
            </p:cNvPr>
            <p:cNvSpPr txBox="1"/>
            <p:nvPr/>
          </p:nvSpPr>
          <p:spPr>
            <a:xfrm>
              <a:off x="1504761" y="2781505"/>
              <a:ext cx="714085" cy="346276"/>
            </a:xfrm>
            <a:prstGeom prst="rect">
              <a:avLst/>
            </a:prstGeom>
            <a:noFill/>
          </p:spPr>
          <p:txBody>
            <a:bodyPr wrap="none" rtlCol="0">
              <a:spAutoFit/>
            </a:bodyPr>
            <a:lstStyle/>
            <a:p>
              <a:r>
                <a:rPr lang="zh-CN" altLang="en-US" sz="1477" dirty="0">
                  <a:solidFill>
                    <a:srgbClr val="11576A"/>
                  </a:solidFill>
                  <a:latin typeface="+mn-ea"/>
                </a:rPr>
                <a:t>第</a:t>
              </a:r>
              <a:r>
                <a:rPr lang="en-US" altLang="zh-CN" sz="1477" dirty="0">
                  <a:solidFill>
                    <a:srgbClr val="11576A"/>
                  </a:solidFill>
                  <a:latin typeface="+mn-ea"/>
                </a:rPr>
                <a:t>2</a:t>
              </a:r>
              <a:r>
                <a:rPr lang="zh-CN" altLang="en-US" sz="1477" dirty="0">
                  <a:solidFill>
                    <a:srgbClr val="11576A"/>
                  </a:solidFill>
                  <a:latin typeface="+mn-ea"/>
                </a:rPr>
                <a:t>级</a:t>
              </a:r>
              <a:endParaRPr lang="zh-CN" altLang="en-US" sz="1477" baseline="-25000" dirty="0">
                <a:solidFill>
                  <a:srgbClr val="11576A"/>
                </a:solidFill>
                <a:latin typeface="+mn-ea"/>
              </a:endParaRPr>
            </a:p>
          </p:txBody>
        </p:sp>
        <p:sp>
          <p:nvSpPr>
            <p:cNvPr id="97" name="TextBox 75">
              <a:extLst>
                <a:ext uri="{FF2B5EF4-FFF2-40B4-BE49-F238E27FC236}">
                  <a16:creationId xmlns:a16="http://schemas.microsoft.com/office/drawing/2014/main" id="{4A300D4C-21E6-E84D-9499-33A3C9381237}"/>
                </a:ext>
              </a:extLst>
            </p:cNvPr>
            <p:cNvSpPr txBox="1"/>
            <p:nvPr/>
          </p:nvSpPr>
          <p:spPr>
            <a:xfrm>
              <a:off x="1511173" y="3794335"/>
              <a:ext cx="714085" cy="346276"/>
            </a:xfrm>
            <a:prstGeom prst="rect">
              <a:avLst/>
            </a:prstGeom>
            <a:noFill/>
          </p:spPr>
          <p:txBody>
            <a:bodyPr wrap="none" rtlCol="0">
              <a:spAutoFit/>
            </a:bodyPr>
            <a:lstStyle/>
            <a:p>
              <a:r>
                <a:rPr lang="zh-CN" altLang="en-US" sz="1477" dirty="0">
                  <a:solidFill>
                    <a:srgbClr val="11576A"/>
                  </a:solidFill>
                  <a:latin typeface="+mn-ea"/>
                </a:rPr>
                <a:t>第</a:t>
              </a:r>
              <a:r>
                <a:rPr lang="en-US" altLang="zh-CN" sz="1477" dirty="0">
                  <a:solidFill>
                    <a:srgbClr val="11576A"/>
                  </a:solidFill>
                  <a:latin typeface="+mn-ea"/>
                </a:rPr>
                <a:t>n</a:t>
              </a:r>
              <a:r>
                <a:rPr lang="zh-CN" altLang="en-US" sz="1477" dirty="0">
                  <a:solidFill>
                    <a:srgbClr val="11576A"/>
                  </a:solidFill>
                  <a:latin typeface="+mn-ea"/>
                </a:rPr>
                <a:t>级</a:t>
              </a:r>
              <a:endParaRPr lang="zh-CN" altLang="en-US" sz="1477" baseline="-25000" dirty="0">
                <a:solidFill>
                  <a:srgbClr val="11576A"/>
                </a:solidFill>
                <a:latin typeface="+mn-ea"/>
              </a:endParaRPr>
            </a:p>
          </p:txBody>
        </p:sp>
        <p:sp>
          <p:nvSpPr>
            <p:cNvPr id="98" name="TextBox 77">
              <a:extLst>
                <a:ext uri="{FF2B5EF4-FFF2-40B4-BE49-F238E27FC236}">
                  <a16:creationId xmlns:a16="http://schemas.microsoft.com/office/drawing/2014/main" id="{28A85C05-6B2E-FA43-9146-816AA99D390F}"/>
                </a:ext>
              </a:extLst>
            </p:cNvPr>
            <p:cNvSpPr txBox="1"/>
            <p:nvPr/>
          </p:nvSpPr>
          <p:spPr>
            <a:xfrm>
              <a:off x="499617" y="2005254"/>
              <a:ext cx="1019723" cy="346276"/>
            </a:xfrm>
            <a:prstGeom prst="rect">
              <a:avLst/>
            </a:prstGeom>
            <a:noFill/>
          </p:spPr>
          <p:txBody>
            <a:bodyPr wrap="none" rtlCol="0">
              <a:spAutoFit/>
            </a:bodyPr>
            <a:lstStyle/>
            <a:p>
              <a:r>
                <a:rPr lang="zh-CN" altLang="en-US" sz="1477" dirty="0">
                  <a:solidFill>
                    <a:srgbClr val="0070C0"/>
                  </a:solidFill>
                  <a:latin typeface="+mn-ea"/>
                </a:rPr>
                <a:t>高优先级</a:t>
              </a:r>
            </a:p>
          </p:txBody>
        </p:sp>
        <p:sp>
          <p:nvSpPr>
            <p:cNvPr id="99" name="TextBox 78">
              <a:extLst>
                <a:ext uri="{FF2B5EF4-FFF2-40B4-BE49-F238E27FC236}">
                  <a16:creationId xmlns:a16="http://schemas.microsoft.com/office/drawing/2014/main" id="{20E54148-2A80-114F-BEBC-BAB61AD19E5F}"/>
                </a:ext>
              </a:extLst>
            </p:cNvPr>
            <p:cNvSpPr txBox="1"/>
            <p:nvPr/>
          </p:nvSpPr>
          <p:spPr>
            <a:xfrm>
              <a:off x="441909" y="3781636"/>
              <a:ext cx="1019723" cy="346276"/>
            </a:xfrm>
            <a:prstGeom prst="rect">
              <a:avLst/>
            </a:prstGeom>
            <a:noFill/>
          </p:spPr>
          <p:txBody>
            <a:bodyPr wrap="none" rtlCol="0">
              <a:spAutoFit/>
            </a:bodyPr>
            <a:lstStyle/>
            <a:p>
              <a:pPr algn="ctr"/>
              <a:r>
                <a:rPr lang="zh-CN" altLang="en-US" sz="1477" dirty="0">
                  <a:solidFill>
                    <a:srgbClr val="0070C0"/>
                  </a:solidFill>
                  <a:latin typeface="+mn-ea"/>
                </a:rPr>
                <a:t>低优先级</a:t>
              </a:r>
            </a:p>
          </p:txBody>
        </p:sp>
        <p:sp>
          <p:nvSpPr>
            <p:cNvPr id="100" name="TextBox 80">
              <a:extLst>
                <a:ext uri="{FF2B5EF4-FFF2-40B4-BE49-F238E27FC236}">
                  <a16:creationId xmlns:a16="http://schemas.microsoft.com/office/drawing/2014/main" id="{069A98A1-3F2C-5741-BF5F-E772B4602502}"/>
                </a:ext>
              </a:extLst>
            </p:cNvPr>
            <p:cNvSpPr txBox="1"/>
            <p:nvPr/>
          </p:nvSpPr>
          <p:spPr>
            <a:xfrm rot="5400000">
              <a:off x="3221262" y="3393603"/>
              <a:ext cx="406709" cy="346206"/>
            </a:xfrm>
            <a:prstGeom prst="rect">
              <a:avLst/>
            </a:prstGeom>
            <a:noFill/>
          </p:spPr>
          <p:txBody>
            <a:bodyPr wrap="none" rtlCol="0">
              <a:spAutoFit/>
            </a:bodyPr>
            <a:lstStyle/>
            <a:p>
              <a:r>
                <a:rPr lang="en-US" altLang="zh-CN" sz="2215" baseline="-25000">
                  <a:solidFill>
                    <a:srgbClr val="11576A"/>
                  </a:solidFill>
                  <a:latin typeface="+mn-ea"/>
                </a:rPr>
                <a:t>…</a:t>
              </a:r>
              <a:endParaRPr lang="zh-CN" altLang="en-US" sz="2215" baseline="-25000">
                <a:solidFill>
                  <a:srgbClr val="11576A"/>
                </a:solidFill>
                <a:latin typeface="+mn-ea"/>
              </a:endParaRPr>
            </a:p>
          </p:txBody>
        </p:sp>
        <p:sp>
          <p:nvSpPr>
            <p:cNvPr id="101" name="TextBox 81">
              <a:extLst>
                <a:ext uri="{FF2B5EF4-FFF2-40B4-BE49-F238E27FC236}">
                  <a16:creationId xmlns:a16="http://schemas.microsoft.com/office/drawing/2014/main" id="{F1E5A033-C21A-204B-BF32-990496358666}"/>
                </a:ext>
              </a:extLst>
            </p:cNvPr>
            <p:cNvSpPr txBox="1"/>
            <p:nvPr/>
          </p:nvSpPr>
          <p:spPr>
            <a:xfrm rot="5400000">
              <a:off x="1649625" y="3393604"/>
              <a:ext cx="406709" cy="346206"/>
            </a:xfrm>
            <a:prstGeom prst="rect">
              <a:avLst/>
            </a:prstGeom>
            <a:noFill/>
          </p:spPr>
          <p:txBody>
            <a:bodyPr wrap="none" rtlCol="0">
              <a:spAutoFit/>
            </a:bodyPr>
            <a:lstStyle/>
            <a:p>
              <a:r>
                <a:rPr lang="en-US" altLang="zh-CN" sz="2215" baseline="-25000">
                  <a:solidFill>
                    <a:srgbClr val="11576A"/>
                  </a:solidFill>
                  <a:latin typeface="+mn-ea"/>
                </a:rPr>
                <a:t>…</a:t>
              </a:r>
              <a:endParaRPr lang="zh-CN" altLang="en-US" sz="2215" baseline="-25000">
                <a:solidFill>
                  <a:srgbClr val="11576A"/>
                </a:solidFill>
                <a:latin typeface="+mn-ea"/>
              </a:endParaRPr>
            </a:p>
          </p:txBody>
        </p:sp>
      </p:grpSp>
    </p:spTree>
    <p:extLst>
      <p:ext uri="{BB962C8B-B14F-4D97-AF65-F5344CB8AC3E}">
        <p14:creationId xmlns:p14="http://schemas.microsoft.com/office/powerpoint/2010/main" val="3569437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EF752C9-697D-5642-B8BC-E4C8E424AA80}"/>
              </a:ext>
            </a:extLst>
          </p:cNvPr>
          <p:cNvSpPr>
            <a:spLocks noGrp="1"/>
          </p:cNvSpPr>
          <p:nvPr>
            <p:ph idx="1"/>
          </p:nvPr>
        </p:nvSpPr>
        <p:spPr/>
        <p:txBody>
          <a:bodyPr/>
          <a:lstStyle/>
          <a:p>
            <a:r>
              <a:rPr lang="en" altLang="zh-CN" b="0" dirty="0"/>
              <a:t>FSS</a:t>
            </a:r>
            <a:r>
              <a:rPr lang="zh-CN" altLang="en-US" dirty="0"/>
              <a:t>控制用户对系统资源的访问</a:t>
            </a:r>
            <a:endParaRPr lang="en-US" altLang="zh-CN" dirty="0"/>
          </a:p>
          <a:p>
            <a:pPr lvl="1"/>
            <a:r>
              <a:rPr lang="zh-CN" altLang="en-US" dirty="0"/>
              <a:t>一些用户组比其他用户组更重要 </a:t>
            </a:r>
          </a:p>
          <a:p>
            <a:pPr lvl="1"/>
            <a:r>
              <a:rPr lang="zh-CN" altLang="en-US" dirty="0"/>
              <a:t>保证不重要的组无法垄断资源</a:t>
            </a:r>
            <a:endParaRPr lang="en-US" altLang="zh-CN" dirty="0"/>
          </a:p>
          <a:p>
            <a:pPr lvl="1"/>
            <a:r>
              <a:rPr lang="zh-CN" altLang="en-US" dirty="0"/>
              <a:t>未使用的资源按比例分配</a:t>
            </a:r>
            <a:endParaRPr lang="en-US" altLang="zh-CN" dirty="0"/>
          </a:p>
          <a:p>
            <a:pPr lvl="1"/>
            <a:r>
              <a:rPr lang="zh-CN" altLang="en-US" dirty="0"/>
              <a:t>没有达到资源使用率目标的组获得更高的优先级 </a:t>
            </a:r>
          </a:p>
          <a:p>
            <a:endParaRPr kumimoji="1" lang="zh-CN" altLang="en-US" dirty="0"/>
          </a:p>
        </p:txBody>
      </p:sp>
      <p:sp>
        <p:nvSpPr>
          <p:cNvPr id="3" name="标题 2">
            <a:extLst>
              <a:ext uri="{FF2B5EF4-FFF2-40B4-BE49-F238E27FC236}">
                <a16:creationId xmlns:a16="http://schemas.microsoft.com/office/drawing/2014/main" id="{166A0B69-4D36-8B4E-810E-B8C7523BC4CB}"/>
              </a:ext>
            </a:extLst>
          </p:cNvPr>
          <p:cNvSpPr>
            <a:spLocks noGrp="1"/>
          </p:cNvSpPr>
          <p:nvPr>
            <p:ph type="title"/>
          </p:nvPr>
        </p:nvSpPr>
        <p:spPr/>
        <p:txBody>
          <a:bodyPr/>
          <a:lstStyle/>
          <a:p>
            <a:r>
              <a:rPr kumimoji="1" lang="zh-CN" altLang="en-US" dirty="0"/>
              <a:t>公平共享调度（</a:t>
            </a:r>
            <a:r>
              <a:rPr kumimoji="1" lang="en-US" altLang="zh-CN" dirty="0"/>
              <a:t>FSS</a:t>
            </a:r>
            <a:r>
              <a:rPr kumimoji="1" lang="zh-CN" altLang="en-US" dirty="0"/>
              <a:t>，</a:t>
            </a:r>
            <a:r>
              <a:rPr kumimoji="1" lang="en-US" altLang="zh-CN" dirty="0"/>
              <a:t>Fair</a:t>
            </a:r>
            <a:r>
              <a:rPr kumimoji="1" lang="zh-CN" altLang="en-US" dirty="0"/>
              <a:t> </a:t>
            </a:r>
            <a:r>
              <a:rPr kumimoji="1" lang="en-US" altLang="zh-CN" dirty="0"/>
              <a:t>Share</a:t>
            </a:r>
            <a:r>
              <a:rPr kumimoji="1" lang="zh-CN" altLang="en-US" dirty="0"/>
              <a:t> </a:t>
            </a:r>
            <a:r>
              <a:rPr kumimoji="1" lang="en-US" altLang="zh-CN" dirty="0"/>
              <a:t>Scheduling</a:t>
            </a:r>
            <a:r>
              <a:rPr kumimoji="1" lang="zh-CN" altLang="en-US" dirty="0"/>
              <a:t>）</a:t>
            </a:r>
          </a:p>
        </p:txBody>
      </p:sp>
      <p:grpSp>
        <p:nvGrpSpPr>
          <p:cNvPr id="4" name="组合 3">
            <a:extLst>
              <a:ext uri="{FF2B5EF4-FFF2-40B4-BE49-F238E27FC236}">
                <a16:creationId xmlns:a16="http://schemas.microsoft.com/office/drawing/2014/main" id="{0FB72338-DCB6-044F-933C-145748C0B125}"/>
              </a:ext>
            </a:extLst>
          </p:cNvPr>
          <p:cNvGrpSpPr/>
          <p:nvPr/>
        </p:nvGrpSpPr>
        <p:grpSpPr>
          <a:xfrm>
            <a:off x="2079936" y="3557688"/>
            <a:ext cx="4685538" cy="2596538"/>
            <a:chOff x="1307668" y="2143122"/>
            <a:chExt cx="5076000" cy="2812916"/>
          </a:xfrm>
        </p:grpSpPr>
        <p:grpSp>
          <p:nvGrpSpPr>
            <p:cNvPr id="5" name="组合 4">
              <a:extLst>
                <a:ext uri="{FF2B5EF4-FFF2-40B4-BE49-F238E27FC236}">
                  <a16:creationId xmlns:a16="http://schemas.microsoft.com/office/drawing/2014/main" id="{405072FD-8B27-4C4D-97D0-91EA8A71B15F}"/>
                </a:ext>
              </a:extLst>
            </p:cNvPr>
            <p:cNvGrpSpPr/>
            <p:nvPr/>
          </p:nvGrpSpPr>
          <p:grpSpPr>
            <a:xfrm>
              <a:off x="3109902" y="2143122"/>
              <a:ext cx="1440000" cy="470100"/>
              <a:chOff x="3109902" y="2143122"/>
              <a:chExt cx="1440000" cy="470100"/>
            </a:xfrm>
          </p:grpSpPr>
          <p:sp>
            <p:nvSpPr>
              <p:cNvPr id="37" name="矩形 36">
                <a:extLst>
                  <a:ext uri="{FF2B5EF4-FFF2-40B4-BE49-F238E27FC236}">
                    <a16:creationId xmlns:a16="http://schemas.microsoft.com/office/drawing/2014/main" id="{FCA7A1C1-2AA8-9C4C-9BFE-9FD16A44BE24}"/>
                  </a:ext>
                </a:extLst>
              </p:cNvPr>
              <p:cNvSpPr/>
              <p:nvPr/>
            </p:nvSpPr>
            <p:spPr>
              <a:xfrm>
                <a:off x="3109902" y="2181222"/>
                <a:ext cx="1440000" cy="43200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38" name="TextBox 20">
                <a:extLst>
                  <a:ext uri="{FF2B5EF4-FFF2-40B4-BE49-F238E27FC236}">
                    <a16:creationId xmlns:a16="http://schemas.microsoft.com/office/drawing/2014/main" id="{29667892-36C7-6746-83DE-F0BF34123CFA}"/>
                  </a:ext>
                </a:extLst>
              </p:cNvPr>
              <p:cNvSpPr txBox="1"/>
              <p:nvPr/>
            </p:nvSpPr>
            <p:spPr>
              <a:xfrm>
                <a:off x="3322958" y="2143122"/>
                <a:ext cx="1005830" cy="315435"/>
              </a:xfrm>
              <a:prstGeom prst="rect">
                <a:avLst/>
              </a:prstGeom>
              <a:noFill/>
            </p:spPr>
            <p:txBody>
              <a:bodyPr wrap="none" rtlCol="0">
                <a:spAutoFit/>
              </a:bodyPr>
              <a:lstStyle/>
              <a:p>
                <a:pPr algn="ctr"/>
                <a:r>
                  <a:rPr lang="en-US" altLang="zh-CN" sz="1292" dirty="0">
                    <a:solidFill>
                      <a:schemeClr val="bg1"/>
                    </a:solidFill>
                    <a:latin typeface="+mn-ea"/>
                  </a:rPr>
                  <a:t> </a:t>
                </a:r>
                <a:r>
                  <a:rPr lang="zh-CN" altLang="en-US" sz="1292" dirty="0">
                    <a:solidFill>
                      <a:schemeClr val="bg1"/>
                    </a:solidFill>
                    <a:latin typeface="+mn-ea"/>
                  </a:rPr>
                  <a:t>系统资源</a:t>
                </a:r>
                <a:endParaRPr lang="en-US" altLang="zh-CN" sz="1292" dirty="0">
                  <a:solidFill>
                    <a:schemeClr val="bg1"/>
                  </a:solidFill>
                  <a:latin typeface="+mn-ea"/>
                </a:endParaRPr>
              </a:p>
            </p:txBody>
          </p:sp>
        </p:grpSp>
        <p:grpSp>
          <p:nvGrpSpPr>
            <p:cNvPr id="6" name="组合 5">
              <a:extLst>
                <a:ext uri="{FF2B5EF4-FFF2-40B4-BE49-F238E27FC236}">
                  <a16:creationId xmlns:a16="http://schemas.microsoft.com/office/drawing/2014/main" id="{F4ED9426-6AD7-3446-88E3-65230AA9ED6D}"/>
                </a:ext>
              </a:extLst>
            </p:cNvPr>
            <p:cNvGrpSpPr/>
            <p:nvPr/>
          </p:nvGrpSpPr>
          <p:grpSpPr>
            <a:xfrm>
              <a:off x="3109902" y="2857502"/>
              <a:ext cx="1440000" cy="470100"/>
              <a:chOff x="3109902" y="2857502"/>
              <a:chExt cx="1440000" cy="470100"/>
            </a:xfrm>
          </p:grpSpPr>
          <p:sp>
            <p:nvSpPr>
              <p:cNvPr id="35" name="矩形 34">
                <a:extLst>
                  <a:ext uri="{FF2B5EF4-FFF2-40B4-BE49-F238E27FC236}">
                    <a16:creationId xmlns:a16="http://schemas.microsoft.com/office/drawing/2014/main" id="{695140AB-D01C-E34C-BFA1-8E9419153483}"/>
                  </a:ext>
                </a:extLst>
              </p:cNvPr>
              <p:cNvSpPr/>
              <p:nvPr/>
            </p:nvSpPr>
            <p:spPr>
              <a:xfrm>
                <a:off x="3109902" y="2895602"/>
                <a:ext cx="1440000" cy="43200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36" name="TextBox 22">
                <a:extLst>
                  <a:ext uri="{FF2B5EF4-FFF2-40B4-BE49-F238E27FC236}">
                    <a16:creationId xmlns:a16="http://schemas.microsoft.com/office/drawing/2014/main" id="{07E16E24-AB12-6749-9920-7C2BF737F729}"/>
                  </a:ext>
                </a:extLst>
              </p:cNvPr>
              <p:cNvSpPr txBox="1"/>
              <p:nvPr/>
            </p:nvSpPr>
            <p:spPr>
              <a:xfrm>
                <a:off x="3466831" y="2857502"/>
                <a:ext cx="736660" cy="315435"/>
              </a:xfrm>
              <a:prstGeom prst="rect">
                <a:avLst/>
              </a:prstGeom>
              <a:noFill/>
            </p:spPr>
            <p:txBody>
              <a:bodyPr wrap="none" rtlCol="0">
                <a:spAutoFit/>
              </a:bodyPr>
              <a:lstStyle/>
              <a:p>
                <a:pPr algn="ctr"/>
                <a:r>
                  <a:rPr lang="zh-CN" altLang="en-US" sz="1292" dirty="0">
                    <a:solidFill>
                      <a:schemeClr val="bg1"/>
                    </a:solidFill>
                    <a:latin typeface="+mn-ea"/>
                  </a:rPr>
                  <a:t>调度器</a:t>
                </a:r>
              </a:p>
            </p:txBody>
          </p:sp>
        </p:grpSp>
        <p:sp>
          <p:nvSpPr>
            <p:cNvPr id="7" name="矩形 6">
              <a:extLst>
                <a:ext uri="{FF2B5EF4-FFF2-40B4-BE49-F238E27FC236}">
                  <a16:creationId xmlns:a16="http://schemas.microsoft.com/office/drawing/2014/main" id="{FC42187B-347E-2448-BE9B-ADFED76BB9C2}"/>
                </a:ext>
              </a:extLst>
            </p:cNvPr>
            <p:cNvSpPr/>
            <p:nvPr/>
          </p:nvSpPr>
          <p:spPr>
            <a:xfrm>
              <a:off x="1307668" y="3670154"/>
              <a:ext cx="5076000" cy="1285884"/>
            </a:xfrm>
            <a:prstGeom prst="rect">
              <a:avLst/>
            </a:prstGeom>
            <a:gradFill>
              <a:gsLst>
                <a:gs pos="100000">
                  <a:srgbClr val="666666"/>
                </a:gs>
                <a:gs pos="0">
                  <a:srgbClr val="CCCCCC"/>
                </a:gs>
                <a:gs pos="100000">
                  <a:schemeClr val="accent1">
                    <a:tint val="23500"/>
                    <a:satMod val="160000"/>
                  </a:schemeClr>
                </a:gs>
              </a:gsLst>
              <a:lin ang="5400000" scaled="0"/>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grpSp>
          <p:nvGrpSpPr>
            <p:cNvPr id="8" name="组合 7">
              <a:extLst>
                <a:ext uri="{FF2B5EF4-FFF2-40B4-BE49-F238E27FC236}">
                  <a16:creationId xmlns:a16="http://schemas.microsoft.com/office/drawing/2014/main" id="{25513C4E-A3B8-FE4A-8EAC-B3E61A5E8051}"/>
                </a:ext>
              </a:extLst>
            </p:cNvPr>
            <p:cNvGrpSpPr/>
            <p:nvPr/>
          </p:nvGrpSpPr>
          <p:grpSpPr>
            <a:xfrm>
              <a:off x="1489854" y="3960668"/>
              <a:ext cx="842592" cy="928694"/>
              <a:chOff x="1489854" y="3929072"/>
              <a:chExt cx="842592" cy="928694"/>
            </a:xfrm>
          </p:grpSpPr>
          <p:sp>
            <p:nvSpPr>
              <p:cNvPr id="33" name="椭圆 32">
                <a:extLst>
                  <a:ext uri="{FF2B5EF4-FFF2-40B4-BE49-F238E27FC236}">
                    <a16:creationId xmlns:a16="http://schemas.microsoft.com/office/drawing/2014/main" id="{DF34CB2B-80CE-E242-B289-635F9571481F}"/>
                  </a:ext>
                </a:extLst>
              </p:cNvPr>
              <p:cNvSpPr/>
              <p:nvPr/>
            </p:nvSpPr>
            <p:spPr>
              <a:xfrm>
                <a:off x="1521982" y="3929072"/>
                <a:ext cx="642942" cy="928694"/>
              </a:xfrm>
              <a:prstGeom prst="ellipse">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34" name="TextBox 32">
                <a:extLst>
                  <a:ext uri="{FF2B5EF4-FFF2-40B4-BE49-F238E27FC236}">
                    <a16:creationId xmlns:a16="http://schemas.microsoft.com/office/drawing/2014/main" id="{98A5BBF3-F3F4-0C4E-9616-4DF90B70250D}"/>
                  </a:ext>
                </a:extLst>
              </p:cNvPr>
              <p:cNvSpPr txBox="1"/>
              <p:nvPr/>
            </p:nvSpPr>
            <p:spPr>
              <a:xfrm>
                <a:off x="1489854" y="3958814"/>
                <a:ext cx="842592" cy="780769"/>
              </a:xfrm>
              <a:prstGeom prst="rect">
                <a:avLst/>
              </a:prstGeom>
              <a:noFill/>
            </p:spPr>
            <p:txBody>
              <a:bodyPr wrap="none" rtlCol="0">
                <a:spAutoFit/>
              </a:bodyPr>
              <a:lstStyle/>
              <a:p>
                <a:pPr>
                  <a:lnSpc>
                    <a:spcPts val="738"/>
                  </a:lnSpc>
                </a:pPr>
                <a:r>
                  <a:rPr lang="en-US" altLang="zh-CN" sz="923">
                    <a:solidFill>
                      <a:schemeClr val="bg1"/>
                    </a:solidFill>
                    <a:latin typeface="+mn-ea"/>
                  </a:rPr>
                  <a:t>   p </a:t>
                </a:r>
              </a:p>
              <a:p>
                <a:pPr>
                  <a:lnSpc>
                    <a:spcPts val="738"/>
                  </a:lnSpc>
                </a:pPr>
                <a:r>
                  <a:rPr lang="zh-CN" altLang="en-US" sz="923">
                    <a:solidFill>
                      <a:schemeClr val="bg1"/>
                    </a:solidFill>
                    <a:latin typeface="+mn-ea"/>
                  </a:rPr>
                  <a:t>／ ＼</a:t>
                </a:r>
                <a:endParaRPr lang="en-US" altLang="zh-CN" sz="923">
                  <a:solidFill>
                    <a:schemeClr val="bg1"/>
                  </a:solidFill>
                  <a:latin typeface="+mn-ea"/>
                </a:endParaRPr>
              </a:p>
              <a:p>
                <a:pPr>
                  <a:lnSpc>
                    <a:spcPts val="738"/>
                  </a:lnSpc>
                </a:pPr>
                <a:r>
                  <a:rPr lang="en-US" altLang="zh-CN" sz="923">
                    <a:solidFill>
                      <a:schemeClr val="bg1"/>
                    </a:solidFill>
                    <a:latin typeface="+mn-ea"/>
                  </a:rPr>
                  <a:t>p     p</a:t>
                </a:r>
              </a:p>
              <a:p>
                <a:pPr>
                  <a:lnSpc>
                    <a:spcPts val="738"/>
                  </a:lnSpc>
                </a:pPr>
                <a:r>
                  <a:rPr lang="zh-CN" altLang="en-US" sz="923">
                    <a:solidFill>
                      <a:schemeClr val="bg1"/>
                    </a:solidFill>
                    <a:latin typeface="+mn-ea"/>
                  </a:rPr>
                  <a:t>    ／ ＼</a:t>
                </a:r>
                <a:endParaRPr lang="en-US" altLang="zh-CN" sz="923">
                  <a:solidFill>
                    <a:schemeClr val="bg1"/>
                  </a:solidFill>
                  <a:latin typeface="+mn-ea"/>
                </a:endParaRPr>
              </a:p>
              <a:p>
                <a:pPr>
                  <a:lnSpc>
                    <a:spcPts val="738"/>
                  </a:lnSpc>
                </a:pPr>
                <a:r>
                  <a:rPr lang="en-US" altLang="zh-CN" sz="923">
                    <a:solidFill>
                      <a:schemeClr val="bg1"/>
                    </a:solidFill>
                    <a:latin typeface="+mn-ea"/>
                  </a:rPr>
                  <a:t>   p     p</a:t>
                </a:r>
              </a:p>
              <a:p>
                <a:pPr>
                  <a:lnSpc>
                    <a:spcPts val="738"/>
                  </a:lnSpc>
                </a:pPr>
                <a:endParaRPr lang="en-US" altLang="zh-CN" sz="923">
                  <a:solidFill>
                    <a:schemeClr val="bg1"/>
                  </a:solidFill>
                  <a:latin typeface="+mn-ea"/>
                </a:endParaRPr>
              </a:p>
              <a:p>
                <a:pPr>
                  <a:lnSpc>
                    <a:spcPts val="738"/>
                  </a:lnSpc>
                </a:pPr>
                <a:r>
                  <a:rPr lang="en-US" altLang="zh-CN" sz="923">
                    <a:solidFill>
                      <a:schemeClr val="bg1"/>
                    </a:solidFill>
                    <a:latin typeface="+mn-ea"/>
                  </a:rPr>
                  <a:t>p     p  </a:t>
                </a:r>
                <a:endParaRPr lang="zh-CN" altLang="en-US" sz="923">
                  <a:solidFill>
                    <a:schemeClr val="bg1"/>
                  </a:solidFill>
                  <a:latin typeface="+mn-ea"/>
                </a:endParaRPr>
              </a:p>
            </p:txBody>
          </p:sp>
        </p:grpSp>
        <p:grpSp>
          <p:nvGrpSpPr>
            <p:cNvPr id="9" name="组合 8">
              <a:extLst>
                <a:ext uri="{FF2B5EF4-FFF2-40B4-BE49-F238E27FC236}">
                  <a16:creationId xmlns:a16="http://schemas.microsoft.com/office/drawing/2014/main" id="{836AE14A-B2B3-AF4B-BAC5-A584EB43CA56}"/>
                </a:ext>
              </a:extLst>
            </p:cNvPr>
            <p:cNvGrpSpPr/>
            <p:nvPr/>
          </p:nvGrpSpPr>
          <p:grpSpPr>
            <a:xfrm>
              <a:off x="2379238" y="3960668"/>
              <a:ext cx="681535" cy="928694"/>
              <a:chOff x="2379238" y="3929072"/>
              <a:chExt cx="681535" cy="928694"/>
            </a:xfrm>
          </p:grpSpPr>
          <p:sp>
            <p:nvSpPr>
              <p:cNvPr id="29" name="椭圆 28">
                <a:extLst>
                  <a:ext uri="{FF2B5EF4-FFF2-40B4-BE49-F238E27FC236}">
                    <a16:creationId xmlns:a16="http://schemas.microsoft.com/office/drawing/2014/main" id="{1556D234-DCA3-DA48-BD51-6C0B3617090C}"/>
                  </a:ext>
                </a:extLst>
              </p:cNvPr>
              <p:cNvSpPr/>
              <p:nvPr/>
            </p:nvSpPr>
            <p:spPr>
              <a:xfrm>
                <a:off x="2379238" y="3929072"/>
                <a:ext cx="642942" cy="928694"/>
              </a:xfrm>
              <a:prstGeom prst="ellipse">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grpSp>
            <p:nvGrpSpPr>
              <p:cNvPr id="30" name="组合 29">
                <a:extLst>
                  <a:ext uri="{FF2B5EF4-FFF2-40B4-BE49-F238E27FC236}">
                    <a16:creationId xmlns:a16="http://schemas.microsoft.com/office/drawing/2014/main" id="{26A759D7-0D31-8D44-B1AE-3AD052C7CC56}"/>
                  </a:ext>
                </a:extLst>
              </p:cNvPr>
              <p:cNvGrpSpPr/>
              <p:nvPr/>
            </p:nvGrpSpPr>
            <p:grpSpPr>
              <a:xfrm>
                <a:off x="2410942" y="3958879"/>
                <a:ext cx="649831" cy="586272"/>
                <a:chOff x="2031936" y="3673127"/>
                <a:chExt cx="649831" cy="586272"/>
              </a:xfrm>
            </p:grpSpPr>
            <p:sp>
              <p:nvSpPr>
                <p:cNvPr id="31" name="TextBox 34">
                  <a:extLst>
                    <a:ext uri="{FF2B5EF4-FFF2-40B4-BE49-F238E27FC236}">
                      <a16:creationId xmlns:a16="http://schemas.microsoft.com/office/drawing/2014/main" id="{7B761F04-16D3-4F47-A3D7-D241B51B73AC}"/>
                    </a:ext>
                  </a:extLst>
                </p:cNvPr>
                <p:cNvSpPr txBox="1"/>
                <p:nvPr/>
              </p:nvSpPr>
              <p:spPr>
                <a:xfrm>
                  <a:off x="2031936" y="3673127"/>
                  <a:ext cx="649831" cy="586272"/>
                </a:xfrm>
                <a:prstGeom prst="rect">
                  <a:avLst/>
                </a:prstGeom>
                <a:noFill/>
              </p:spPr>
              <p:txBody>
                <a:bodyPr wrap="none" rtlCol="0">
                  <a:spAutoFit/>
                </a:bodyPr>
                <a:lstStyle/>
                <a:p>
                  <a:pPr>
                    <a:lnSpc>
                      <a:spcPts val="738"/>
                    </a:lnSpc>
                  </a:pPr>
                  <a:r>
                    <a:rPr lang="en-US" altLang="zh-CN" sz="923">
                      <a:solidFill>
                        <a:schemeClr val="bg1"/>
                      </a:solidFill>
                      <a:latin typeface="+mn-ea"/>
                    </a:rPr>
                    <a:t>   p </a:t>
                  </a:r>
                </a:p>
                <a:p>
                  <a:pPr>
                    <a:lnSpc>
                      <a:spcPts val="738"/>
                    </a:lnSpc>
                  </a:pPr>
                  <a:r>
                    <a:rPr lang="zh-CN" altLang="en-US" sz="923">
                      <a:solidFill>
                        <a:schemeClr val="bg1"/>
                      </a:solidFill>
                      <a:latin typeface="+mn-ea"/>
                    </a:rPr>
                    <a:t>／ ＼</a:t>
                  </a:r>
                  <a:endParaRPr lang="en-US" altLang="zh-CN" sz="923">
                    <a:solidFill>
                      <a:schemeClr val="bg1"/>
                    </a:solidFill>
                    <a:latin typeface="+mn-ea"/>
                  </a:endParaRPr>
                </a:p>
                <a:p>
                  <a:pPr>
                    <a:lnSpc>
                      <a:spcPts val="738"/>
                    </a:lnSpc>
                  </a:pPr>
                  <a:r>
                    <a:rPr lang="en-US" altLang="zh-CN" sz="923">
                      <a:solidFill>
                        <a:schemeClr val="bg1"/>
                      </a:solidFill>
                      <a:latin typeface="+mn-ea"/>
                    </a:rPr>
                    <a:t>p     p</a:t>
                  </a:r>
                </a:p>
                <a:p>
                  <a:pPr>
                    <a:lnSpc>
                      <a:spcPts val="738"/>
                    </a:lnSpc>
                  </a:pPr>
                  <a:r>
                    <a:rPr lang="zh-CN" altLang="en-US" sz="923">
                      <a:solidFill>
                        <a:schemeClr val="bg1"/>
                      </a:solidFill>
                      <a:latin typeface="+mn-ea"/>
                    </a:rPr>
                    <a:t>       </a:t>
                  </a:r>
                  <a:endParaRPr lang="en-US" altLang="zh-CN" sz="923">
                    <a:solidFill>
                      <a:schemeClr val="bg1"/>
                    </a:solidFill>
                    <a:latin typeface="+mn-ea"/>
                  </a:endParaRPr>
                </a:p>
                <a:p>
                  <a:pPr>
                    <a:lnSpc>
                      <a:spcPts val="738"/>
                    </a:lnSpc>
                  </a:pPr>
                  <a:r>
                    <a:rPr lang="en-US" altLang="zh-CN" sz="923">
                      <a:solidFill>
                        <a:schemeClr val="bg1"/>
                      </a:solidFill>
                      <a:latin typeface="+mn-ea"/>
                    </a:rPr>
                    <a:t>   p</a:t>
                  </a:r>
                  <a:endParaRPr lang="zh-CN" altLang="en-US" sz="923">
                    <a:solidFill>
                      <a:schemeClr val="bg1"/>
                    </a:solidFill>
                    <a:latin typeface="+mn-ea"/>
                  </a:endParaRPr>
                </a:p>
              </p:txBody>
            </p:sp>
            <p:cxnSp>
              <p:nvCxnSpPr>
                <p:cNvPr id="32" name="直接连接符 36">
                  <a:extLst>
                    <a:ext uri="{FF2B5EF4-FFF2-40B4-BE49-F238E27FC236}">
                      <a16:creationId xmlns:a16="http://schemas.microsoft.com/office/drawing/2014/main" id="{0229F9FB-EC17-4049-9F51-BC976BC676B4}"/>
                    </a:ext>
                  </a:extLst>
                </p:cNvPr>
                <p:cNvCxnSpPr/>
                <p:nvPr/>
              </p:nvCxnSpPr>
              <p:spPr>
                <a:xfrm rot="5400000">
                  <a:off x="2190464" y="3983634"/>
                  <a:ext cx="252000" cy="1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0" name="组合 9">
              <a:extLst>
                <a:ext uri="{FF2B5EF4-FFF2-40B4-BE49-F238E27FC236}">
                  <a16:creationId xmlns:a16="http://schemas.microsoft.com/office/drawing/2014/main" id="{F5D2A08F-EA59-3A46-8440-2314F8CF6EE3}"/>
                </a:ext>
              </a:extLst>
            </p:cNvPr>
            <p:cNvGrpSpPr/>
            <p:nvPr/>
          </p:nvGrpSpPr>
          <p:grpSpPr>
            <a:xfrm>
              <a:off x="3223065" y="3960668"/>
              <a:ext cx="507432" cy="504000"/>
              <a:chOff x="3223065" y="3929072"/>
              <a:chExt cx="507432" cy="504000"/>
            </a:xfrm>
          </p:grpSpPr>
          <p:sp>
            <p:nvSpPr>
              <p:cNvPr id="27" name="椭圆 26">
                <a:extLst>
                  <a:ext uri="{FF2B5EF4-FFF2-40B4-BE49-F238E27FC236}">
                    <a16:creationId xmlns:a16="http://schemas.microsoft.com/office/drawing/2014/main" id="{A26A4ECC-569D-2B40-882C-BAD9788BAFA9}"/>
                  </a:ext>
                </a:extLst>
              </p:cNvPr>
              <p:cNvSpPr>
                <a:spLocks noChangeAspect="1"/>
              </p:cNvSpPr>
              <p:nvPr/>
            </p:nvSpPr>
            <p:spPr>
              <a:xfrm>
                <a:off x="3307938" y="3929072"/>
                <a:ext cx="348924" cy="504000"/>
              </a:xfrm>
              <a:prstGeom prst="ellipse">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28" name="TextBox 38">
                <a:extLst>
                  <a:ext uri="{FF2B5EF4-FFF2-40B4-BE49-F238E27FC236}">
                    <a16:creationId xmlns:a16="http://schemas.microsoft.com/office/drawing/2014/main" id="{DE4905D8-840E-214D-B46C-F4A00AC6987C}"/>
                  </a:ext>
                </a:extLst>
              </p:cNvPr>
              <p:cNvSpPr txBox="1"/>
              <p:nvPr/>
            </p:nvSpPr>
            <p:spPr>
              <a:xfrm>
                <a:off x="3223065" y="4064328"/>
                <a:ext cx="507432" cy="197276"/>
              </a:xfrm>
              <a:prstGeom prst="rect">
                <a:avLst/>
              </a:prstGeom>
              <a:noFill/>
            </p:spPr>
            <p:txBody>
              <a:bodyPr wrap="none" rtlCol="0">
                <a:spAutoFit/>
              </a:bodyPr>
              <a:lstStyle/>
              <a:p>
                <a:pPr>
                  <a:lnSpc>
                    <a:spcPts val="738"/>
                  </a:lnSpc>
                </a:pPr>
                <a:r>
                  <a:rPr lang="en-US" altLang="zh-CN" sz="831">
                    <a:solidFill>
                      <a:schemeClr val="bg1"/>
                    </a:solidFill>
                    <a:latin typeface="+mn-ea"/>
                  </a:rPr>
                  <a:t>  </a:t>
                </a:r>
                <a:r>
                  <a:rPr lang="en-US" altLang="zh-CN" sz="923">
                    <a:solidFill>
                      <a:schemeClr val="bg1"/>
                    </a:solidFill>
                    <a:latin typeface="+mn-ea"/>
                  </a:rPr>
                  <a:t> p </a:t>
                </a:r>
                <a:endParaRPr lang="en-US" altLang="zh-CN" sz="831">
                  <a:solidFill>
                    <a:schemeClr val="bg1"/>
                  </a:solidFill>
                  <a:latin typeface="+mn-ea"/>
                </a:endParaRPr>
              </a:p>
            </p:txBody>
          </p:sp>
        </p:grpSp>
        <p:grpSp>
          <p:nvGrpSpPr>
            <p:cNvPr id="11" name="组合 10">
              <a:extLst>
                <a:ext uri="{FF2B5EF4-FFF2-40B4-BE49-F238E27FC236}">
                  <a16:creationId xmlns:a16="http://schemas.microsoft.com/office/drawing/2014/main" id="{67D997F2-2262-7848-8789-9ACD9B6AE133}"/>
                </a:ext>
              </a:extLst>
            </p:cNvPr>
            <p:cNvGrpSpPr/>
            <p:nvPr/>
          </p:nvGrpSpPr>
          <p:grpSpPr>
            <a:xfrm>
              <a:off x="4138841" y="3960668"/>
              <a:ext cx="667526" cy="928694"/>
              <a:chOff x="4138841" y="3929072"/>
              <a:chExt cx="667526" cy="928694"/>
            </a:xfrm>
          </p:grpSpPr>
          <p:sp>
            <p:nvSpPr>
              <p:cNvPr id="25" name="椭圆 24">
                <a:extLst>
                  <a:ext uri="{FF2B5EF4-FFF2-40B4-BE49-F238E27FC236}">
                    <a16:creationId xmlns:a16="http://schemas.microsoft.com/office/drawing/2014/main" id="{8060CFDB-C9EF-DF47-A4C2-1064C975FA58}"/>
                  </a:ext>
                </a:extLst>
              </p:cNvPr>
              <p:cNvSpPr/>
              <p:nvPr/>
            </p:nvSpPr>
            <p:spPr>
              <a:xfrm>
                <a:off x="4138841" y="3929072"/>
                <a:ext cx="642942" cy="928694"/>
              </a:xfrm>
              <a:prstGeom prst="ellipse">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26" name="TextBox 40">
                <a:extLst>
                  <a:ext uri="{FF2B5EF4-FFF2-40B4-BE49-F238E27FC236}">
                    <a16:creationId xmlns:a16="http://schemas.microsoft.com/office/drawing/2014/main" id="{FB20C5E4-A887-E14F-BF6A-5B3C477BA5C5}"/>
                  </a:ext>
                </a:extLst>
              </p:cNvPr>
              <p:cNvSpPr txBox="1"/>
              <p:nvPr/>
            </p:nvSpPr>
            <p:spPr>
              <a:xfrm>
                <a:off x="4156536" y="3958814"/>
                <a:ext cx="649831" cy="780769"/>
              </a:xfrm>
              <a:prstGeom prst="rect">
                <a:avLst/>
              </a:prstGeom>
              <a:noFill/>
            </p:spPr>
            <p:txBody>
              <a:bodyPr wrap="none" rtlCol="0">
                <a:spAutoFit/>
              </a:bodyPr>
              <a:lstStyle/>
              <a:p>
                <a:pPr>
                  <a:lnSpc>
                    <a:spcPts val="738"/>
                  </a:lnSpc>
                </a:pPr>
                <a:r>
                  <a:rPr lang="en-US" altLang="zh-CN" sz="923">
                    <a:solidFill>
                      <a:schemeClr val="bg1"/>
                    </a:solidFill>
                    <a:latin typeface="+mn-ea"/>
                  </a:rPr>
                  <a:t>   p </a:t>
                </a:r>
              </a:p>
              <a:p>
                <a:pPr>
                  <a:lnSpc>
                    <a:spcPts val="738"/>
                  </a:lnSpc>
                </a:pPr>
                <a:r>
                  <a:rPr lang="zh-CN" altLang="en-US" sz="923">
                    <a:solidFill>
                      <a:schemeClr val="bg1"/>
                    </a:solidFill>
                    <a:latin typeface="+mn-ea"/>
                  </a:rPr>
                  <a:t>／ ＼</a:t>
                </a:r>
                <a:endParaRPr lang="en-US" altLang="zh-CN" sz="923">
                  <a:solidFill>
                    <a:schemeClr val="bg1"/>
                  </a:solidFill>
                  <a:latin typeface="+mn-ea"/>
                </a:endParaRPr>
              </a:p>
              <a:p>
                <a:pPr>
                  <a:lnSpc>
                    <a:spcPts val="738"/>
                  </a:lnSpc>
                </a:pPr>
                <a:r>
                  <a:rPr lang="en-US" altLang="zh-CN" sz="923">
                    <a:solidFill>
                      <a:schemeClr val="bg1"/>
                    </a:solidFill>
                    <a:latin typeface="+mn-ea"/>
                  </a:rPr>
                  <a:t>p     p</a:t>
                </a:r>
              </a:p>
              <a:p>
                <a:pPr>
                  <a:lnSpc>
                    <a:spcPts val="738"/>
                  </a:lnSpc>
                </a:pPr>
                <a:endParaRPr lang="en-US" altLang="zh-CN" sz="923">
                  <a:solidFill>
                    <a:schemeClr val="bg1"/>
                  </a:solidFill>
                  <a:latin typeface="+mn-ea"/>
                </a:endParaRPr>
              </a:p>
              <a:p>
                <a:pPr>
                  <a:lnSpc>
                    <a:spcPts val="738"/>
                  </a:lnSpc>
                </a:pPr>
                <a:endParaRPr lang="en-US" altLang="zh-CN" sz="923">
                  <a:solidFill>
                    <a:schemeClr val="bg1"/>
                  </a:solidFill>
                  <a:latin typeface="+mn-ea"/>
                </a:endParaRPr>
              </a:p>
              <a:p>
                <a:pPr>
                  <a:lnSpc>
                    <a:spcPts val="738"/>
                  </a:lnSpc>
                </a:pPr>
                <a:endParaRPr lang="en-US" altLang="zh-CN" sz="923">
                  <a:solidFill>
                    <a:schemeClr val="bg1"/>
                  </a:solidFill>
                  <a:latin typeface="+mn-ea"/>
                </a:endParaRPr>
              </a:p>
              <a:p>
                <a:pPr>
                  <a:lnSpc>
                    <a:spcPts val="738"/>
                  </a:lnSpc>
                </a:pPr>
                <a:r>
                  <a:rPr lang="en-US" altLang="zh-CN" sz="923">
                    <a:solidFill>
                      <a:schemeClr val="bg1"/>
                    </a:solidFill>
                    <a:latin typeface="+mn-ea"/>
                  </a:rPr>
                  <a:t>   p  </a:t>
                </a:r>
                <a:endParaRPr lang="zh-CN" altLang="en-US" sz="923">
                  <a:solidFill>
                    <a:schemeClr val="bg1"/>
                  </a:solidFill>
                  <a:latin typeface="+mn-ea"/>
                </a:endParaRPr>
              </a:p>
            </p:txBody>
          </p:sp>
        </p:grpSp>
        <p:grpSp>
          <p:nvGrpSpPr>
            <p:cNvPr id="12" name="组合 11">
              <a:extLst>
                <a:ext uri="{FF2B5EF4-FFF2-40B4-BE49-F238E27FC236}">
                  <a16:creationId xmlns:a16="http://schemas.microsoft.com/office/drawing/2014/main" id="{D5931E92-826C-0D4F-A728-230D1E7E9CEB}"/>
                </a:ext>
              </a:extLst>
            </p:cNvPr>
            <p:cNvGrpSpPr/>
            <p:nvPr/>
          </p:nvGrpSpPr>
          <p:grpSpPr>
            <a:xfrm>
              <a:off x="5451072" y="3960668"/>
              <a:ext cx="781403" cy="928694"/>
              <a:chOff x="5072066" y="3643320"/>
              <a:chExt cx="781403" cy="928694"/>
            </a:xfrm>
          </p:grpSpPr>
          <p:sp>
            <p:nvSpPr>
              <p:cNvPr id="21" name="椭圆 20">
                <a:extLst>
                  <a:ext uri="{FF2B5EF4-FFF2-40B4-BE49-F238E27FC236}">
                    <a16:creationId xmlns:a16="http://schemas.microsoft.com/office/drawing/2014/main" id="{B508141D-C3B5-2042-89BB-AFB14094B6C1}"/>
                  </a:ext>
                </a:extLst>
              </p:cNvPr>
              <p:cNvSpPr/>
              <p:nvPr/>
            </p:nvSpPr>
            <p:spPr>
              <a:xfrm>
                <a:off x="5072066" y="3643320"/>
                <a:ext cx="642942" cy="928694"/>
              </a:xfrm>
              <a:prstGeom prst="ellipse">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215"/>
              </a:p>
            </p:txBody>
          </p:sp>
          <p:sp>
            <p:nvSpPr>
              <p:cNvPr id="22" name="TextBox 42">
                <a:extLst>
                  <a:ext uri="{FF2B5EF4-FFF2-40B4-BE49-F238E27FC236}">
                    <a16:creationId xmlns:a16="http://schemas.microsoft.com/office/drawing/2014/main" id="{9DA167FF-CD78-FD48-895E-D94F106A2856}"/>
                  </a:ext>
                </a:extLst>
              </p:cNvPr>
              <p:cNvSpPr txBox="1"/>
              <p:nvPr/>
            </p:nvSpPr>
            <p:spPr>
              <a:xfrm>
                <a:off x="5075131" y="3673062"/>
                <a:ext cx="778338" cy="780769"/>
              </a:xfrm>
              <a:prstGeom prst="rect">
                <a:avLst/>
              </a:prstGeom>
              <a:noFill/>
            </p:spPr>
            <p:txBody>
              <a:bodyPr wrap="none" rtlCol="0">
                <a:spAutoFit/>
              </a:bodyPr>
              <a:lstStyle/>
              <a:p>
                <a:pPr>
                  <a:lnSpc>
                    <a:spcPts val="738"/>
                  </a:lnSpc>
                </a:pPr>
                <a:r>
                  <a:rPr lang="en-US" altLang="zh-CN" sz="923">
                    <a:solidFill>
                      <a:schemeClr val="bg1"/>
                    </a:solidFill>
                    <a:latin typeface="+mn-ea"/>
                  </a:rPr>
                  <a:t>   p </a:t>
                </a:r>
              </a:p>
              <a:p>
                <a:pPr>
                  <a:lnSpc>
                    <a:spcPts val="738"/>
                  </a:lnSpc>
                </a:pPr>
                <a:r>
                  <a:rPr lang="zh-CN" altLang="en-US" sz="923">
                    <a:solidFill>
                      <a:schemeClr val="bg1"/>
                    </a:solidFill>
                    <a:latin typeface="+mn-ea"/>
                  </a:rPr>
                  <a:t>／ ＼</a:t>
                </a:r>
                <a:endParaRPr lang="en-US" altLang="zh-CN" sz="923">
                  <a:solidFill>
                    <a:schemeClr val="bg1"/>
                  </a:solidFill>
                  <a:latin typeface="+mn-ea"/>
                </a:endParaRPr>
              </a:p>
              <a:p>
                <a:pPr>
                  <a:lnSpc>
                    <a:spcPts val="738"/>
                  </a:lnSpc>
                </a:pPr>
                <a:r>
                  <a:rPr lang="en-US" altLang="zh-CN" sz="923">
                    <a:solidFill>
                      <a:schemeClr val="bg1"/>
                    </a:solidFill>
                    <a:latin typeface="+mn-ea"/>
                  </a:rPr>
                  <a:t>p     p</a:t>
                </a:r>
              </a:p>
              <a:p>
                <a:pPr>
                  <a:lnSpc>
                    <a:spcPts val="738"/>
                  </a:lnSpc>
                </a:pPr>
                <a:endParaRPr lang="en-US" altLang="zh-CN" sz="923">
                  <a:solidFill>
                    <a:schemeClr val="bg1"/>
                  </a:solidFill>
                  <a:latin typeface="+mn-ea"/>
                </a:endParaRPr>
              </a:p>
              <a:p>
                <a:pPr>
                  <a:lnSpc>
                    <a:spcPts val="738"/>
                  </a:lnSpc>
                </a:pPr>
                <a:endParaRPr lang="en-US" altLang="zh-CN" sz="923">
                  <a:solidFill>
                    <a:schemeClr val="bg1"/>
                  </a:solidFill>
                  <a:latin typeface="+mn-ea"/>
                </a:endParaRPr>
              </a:p>
              <a:p>
                <a:pPr>
                  <a:lnSpc>
                    <a:spcPts val="738"/>
                  </a:lnSpc>
                </a:pPr>
                <a:endParaRPr lang="en-US" altLang="zh-CN" sz="923">
                  <a:solidFill>
                    <a:schemeClr val="bg1"/>
                  </a:solidFill>
                  <a:latin typeface="+mn-ea"/>
                </a:endParaRPr>
              </a:p>
              <a:p>
                <a:pPr>
                  <a:lnSpc>
                    <a:spcPts val="738"/>
                  </a:lnSpc>
                </a:pPr>
                <a:r>
                  <a:rPr lang="en-US" altLang="zh-CN" sz="923">
                    <a:solidFill>
                      <a:schemeClr val="bg1"/>
                    </a:solidFill>
                    <a:latin typeface="+mn-ea"/>
                  </a:rPr>
                  <a:t>p     p  </a:t>
                </a:r>
                <a:endParaRPr lang="zh-CN" altLang="en-US" sz="923">
                  <a:solidFill>
                    <a:schemeClr val="bg1"/>
                  </a:solidFill>
                  <a:latin typeface="+mn-ea"/>
                </a:endParaRPr>
              </a:p>
            </p:txBody>
          </p:sp>
          <p:cxnSp>
            <p:nvCxnSpPr>
              <p:cNvPr id="23" name="直接连接符 44">
                <a:extLst>
                  <a:ext uri="{FF2B5EF4-FFF2-40B4-BE49-F238E27FC236}">
                    <a16:creationId xmlns:a16="http://schemas.microsoft.com/office/drawing/2014/main" id="{FFF7EF2F-ACEE-3C42-ABE5-96E26F6E4F92}"/>
                  </a:ext>
                </a:extLst>
              </p:cNvPr>
              <p:cNvCxnSpPr/>
              <p:nvPr/>
            </p:nvCxnSpPr>
            <p:spPr>
              <a:xfrm rot="5400000">
                <a:off x="5168072" y="4179105"/>
                <a:ext cx="214314" cy="1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45">
                <a:extLst>
                  <a:ext uri="{FF2B5EF4-FFF2-40B4-BE49-F238E27FC236}">
                    <a16:creationId xmlns:a16="http://schemas.microsoft.com/office/drawing/2014/main" id="{4DB27235-753E-434F-A518-13738C4C2942}"/>
                  </a:ext>
                </a:extLst>
              </p:cNvPr>
              <p:cNvCxnSpPr/>
              <p:nvPr/>
            </p:nvCxnSpPr>
            <p:spPr>
              <a:xfrm rot="5400000">
                <a:off x="5416633" y="4179105"/>
                <a:ext cx="214314" cy="1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TextBox 51">
              <a:extLst>
                <a:ext uri="{FF2B5EF4-FFF2-40B4-BE49-F238E27FC236}">
                  <a16:creationId xmlns:a16="http://schemas.microsoft.com/office/drawing/2014/main" id="{B0E5BCCE-7197-1649-B316-C53091317C74}"/>
                </a:ext>
              </a:extLst>
            </p:cNvPr>
            <p:cNvSpPr txBox="1"/>
            <p:nvPr/>
          </p:nvSpPr>
          <p:spPr>
            <a:xfrm>
              <a:off x="1661597" y="3670154"/>
              <a:ext cx="330300" cy="284731"/>
            </a:xfrm>
            <a:prstGeom prst="rect">
              <a:avLst/>
            </a:prstGeom>
            <a:noFill/>
          </p:spPr>
          <p:txBody>
            <a:bodyPr wrap="none" rtlCol="0">
              <a:spAutoFit/>
            </a:bodyPr>
            <a:lstStyle/>
            <a:p>
              <a:r>
                <a:rPr lang="en-US" altLang="zh-CN" sz="1108">
                  <a:solidFill>
                    <a:srgbClr val="11576A"/>
                  </a:solidFill>
                  <a:latin typeface="+mn-ea"/>
                </a:rPr>
                <a:t>U</a:t>
              </a:r>
              <a:r>
                <a:rPr lang="en-US" altLang="zh-CN" sz="1108" baseline="-25000">
                  <a:solidFill>
                    <a:srgbClr val="11576A"/>
                  </a:solidFill>
                  <a:latin typeface="+mn-ea"/>
                </a:rPr>
                <a:t>1</a:t>
              </a:r>
              <a:endParaRPr lang="zh-CN" altLang="en-US" sz="1108" baseline="-25000">
                <a:solidFill>
                  <a:srgbClr val="11576A"/>
                </a:solidFill>
                <a:latin typeface="+mn-ea"/>
              </a:endParaRPr>
            </a:p>
          </p:txBody>
        </p:sp>
        <p:sp>
          <p:nvSpPr>
            <p:cNvPr id="14" name="TextBox 52">
              <a:extLst>
                <a:ext uri="{FF2B5EF4-FFF2-40B4-BE49-F238E27FC236}">
                  <a16:creationId xmlns:a16="http://schemas.microsoft.com/office/drawing/2014/main" id="{4BFB21C5-FD04-E04F-B6A7-2945524B30E1}"/>
                </a:ext>
              </a:extLst>
            </p:cNvPr>
            <p:cNvSpPr txBox="1"/>
            <p:nvPr/>
          </p:nvSpPr>
          <p:spPr>
            <a:xfrm>
              <a:off x="2518853" y="3670154"/>
              <a:ext cx="330300" cy="284731"/>
            </a:xfrm>
            <a:prstGeom prst="rect">
              <a:avLst/>
            </a:prstGeom>
            <a:noFill/>
          </p:spPr>
          <p:txBody>
            <a:bodyPr wrap="none" rtlCol="0">
              <a:spAutoFit/>
            </a:bodyPr>
            <a:lstStyle/>
            <a:p>
              <a:r>
                <a:rPr lang="en-US" altLang="zh-CN" sz="1108">
                  <a:solidFill>
                    <a:srgbClr val="11576A"/>
                  </a:solidFill>
                  <a:latin typeface="+mn-ea"/>
                </a:rPr>
                <a:t>U</a:t>
              </a:r>
              <a:r>
                <a:rPr lang="en-US" altLang="zh-CN" sz="1108" baseline="-25000">
                  <a:solidFill>
                    <a:srgbClr val="11576A"/>
                  </a:solidFill>
                  <a:latin typeface="+mn-ea"/>
                </a:rPr>
                <a:t>2</a:t>
              </a:r>
              <a:endParaRPr lang="zh-CN" altLang="en-US" sz="1108" baseline="-25000">
                <a:solidFill>
                  <a:srgbClr val="11576A"/>
                </a:solidFill>
                <a:latin typeface="+mn-ea"/>
              </a:endParaRPr>
            </a:p>
          </p:txBody>
        </p:sp>
        <p:sp>
          <p:nvSpPr>
            <p:cNvPr id="15" name="TextBox 53">
              <a:extLst>
                <a:ext uri="{FF2B5EF4-FFF2-40B4-BE49-F238E27FC236}">
                  <a16:creationId xmlns:a16="http://schemas.microsoft.com/office/drawing/2014/main" id="{EE9AB1F5-617F-D443-A163-BB18467A4408}"/>
                </a:ext>
              </a:extLst>
            </p:cNvPr>
            <p:cNvSpPr txBox="1"/>
            <p:nvPr/>
          </p:nvSpPr>
          <p:spPr>
            <a:xfrm>
              <a:off x="3304671" y="3670154"/>
              <a:ext cx="330300" cy="284731"/>
            </a:xfrm>
            <a:prstGeom prst="rect">
              <a:avLst/>
            </a:prstGeom>
            <a:noFill/>
          </p:spPr>
          <p:txBody>
            <a:bodyPr wrap="none" rtlCol="0">
              <a:spAutoFit/>
            </a:bodyPr>
            <a:lstStyle/>
            <a:p>
              <a:r>
                <a:rPr lang="en-US" altLang="zh-CN" sz="1108">
                  <a:solidFill>
                    <a:srgbClr val="11576A"/>
                  </a:solidFill>
                  <a:latin typeface="+mn-ea"/>
                </a:rPr>
                <a:t>U</a:t>
              </a:r>
              <a:r>
                <a:rPr lang="en-US" altLang="zh-CN" sz="1108" baseline="-25000">
                  <a:solidFill>
                    <a:srgbClr val="11576A"/>
                  </a:solidFill>
                  <a:latin typeface="+mn-ea"/>
                </a:rPr>
                <a:t>3</a:t>
              </a:r>
              <a:endParaRPr lang="zh-CN" altLang="en-US" sz="1108" baseline="-25000">
                <a:solidFill>
                  <a:srgbClr val="11576A"/>
                </a:solidFill>
                <a:latin typeface="+mn-ea"/>
              </a:endParaRPr>
            </a:p>
          </p:txBody>
        </p:sp>
        <p:sp>
          <p:nvSpPr>
            <p:cNvPr id="16" name="TextBox 54">
              <a:extLst>
                <a:ext uri="{FF2B5EF4-FFF2-40B4-BE49-F238E27FC236}">
                  <a16:creationId xmlns:a16="http://schemas.microsoft.com/office/drawing/2014/main" id="{A37DACE7-1498-B741-B70F-6E06B097F05F}"/>
                </a:ext>
              </a:extLst>
            </p:cNvPr>
            <p:cNvSpPr txBox="1"/>
            <p:nvPr/>
          </p:nvSpPr>
          <p:spPr>
            <a:xfrm>
              <a:off x="4304803" y="3670154"/>
              <a:ext cx="330300" cy="284731"/>
            </a:xfrm>
            <a:prstGeom prst="rect">
              <a:avLst/>
            </a:prstGeom>
            <a:noFill/>
          </p:spPr>
          <p:txBody>
            <a:bodyPr wrap="none" rtlCol="0">
              <a:spAutoFit/>
            </a:bodyPr>
            <a:lstStyle/>
            <a:p>
              <a:r>
                <a:rPr lang="en-US" altLang="zh-CN" sz="1108">
                  <a:solidFill>
                    <a:srgbClr val="11576A"/>
                  </a:solidFill>
                  <a:latin typeface="+mn-ea"/>
                </a:rPr>
                <a:t>U</a:t>
              </a:r>
              <a:r>
                <a:rPr lang="en-US" altLang="zh-CN" sz="1108" baseline="-25000">
                  <a:solidFill>
                    <a:srgbClr val="11576A"/>
                  </a:solidFill>
                  <a:latin typeface="+mn-ea"/>
                </a:rPr>
                <a:t>4</a:t>
              </a:r>
              <a:endParaRPr lang="zh-CN" altLang="en-US" sz="1108" baseline="-25000">
                <a:solidFill>
                  <a:srgbClr val="11576A"/>
                </a:solidFill>
                <a:latin typeface="+mn-ea"/>
              </a:endParaRPr>
            </a:p>
          </p:txBody>
        </p:sp>
        <p:sp>
          <p:nvSpPr>
            <p:cNvPr id="17" name="TextBox 55">
              <a:extLst>
                <a:ext uri="{FF2B5EF4-FFF2-40B4-BE49-F238E27FC236}">
                  <a16:creationId xmlns:a16="http://schemas.microsoft.com/office/drawing/2014/main" id="{E3E8E1DB-681B-B146-A9A6-8CCD363CBC58}"/>
                </a:ext>
              </a:extLst>
            </p:cNvPr>
            <p:cNvSpPr txBox="1"/>
            <p:nvPr/>
          </p:nvSpPr>
          <p:spPr>
            <a:xfrm>
              <a:off x="5590686" y="3670154"/>
              <a:ext cx="330300" cy="284731"/>
            </a:xfrm>
            <a:prstGeom prst="rect">
              <a:avLst/>
            </a:prstGeom>
            <a:noFill/>
          </p:spPr>
          <p:txBody>
            <a:bodyPr wrap="none" rtlCol="0">
              <a:spAutoFit/>
            </a:bodyPr>
            <a:lstStyle/>
            <a:p>
              <a:r>
                <a:rPr lang="en-US" altLang="zh-CN" sz="1108">
                  <a:solidFill>
                    <a:srgbClr val="11576A"/>
                  </a:solidFill>
                  <a:latin typeface="+mn-ea"/>
                </a:rPr>
                <a:t>U</a:t>
              </a:r>
              <a:r>
                <a:rPr lang="en-US" altLang="zh-CN" sz="1108" baseline="-25000">
                  <a:solidFill>
                    <a:srgbClr val="11576A"/>
                  </a:solidFill>
                  <a:latin typeface="+mn-ea"/>
                </a:rPr>
                <a:t>n</a:t>
              </a:r>
              <a:endParaRPr lang="zh-CN" altLang="en-US" sz="1108" baseline="-25000">
                <a:solidFill>
                  <a:srgbClr val="11576A"/>
                </a:solidFill>
                <a:latin typeface="+mn-ea"/>
              </a:endParaRPr>
            </a:p>
          </p:txBody>
        </p:sp>
        <p:sp>
          <p:nvSpPr>
            <p:cNvPr id="18" name="TextBox 56">
              <a:extLst>
                <a:ext uri="{FF2B5EF4-FFF2-40B4-BE49-F238E27FC236}">
                  <a16:creationId xmlns:a16="http://schemas.microsoft.com/office/drawing/2014/main" id="{C045F485-92EC-334D-983E-574C37A19111}"/>
                </a:ext>
              </a:extLst>
            </p:cNvPr>
            <p:cNvSpPr txBox="1"/>
            <p:nvPr/>
          </p:nvSpPr>
          <p:spPr>
            <a:xfrm rot="10800000">
              <a:off x="4898989" y="3786760"/>
              <a:ext cx="439704" cy="387328"/>
            </a:xfrm>
            <a:prstGeom prst="rect">
              <a:avLst/>
            </a:prstGeom>
            <a:noFill/>
          </p:spPr>
          <p:txBody>
            <a:bodyPr wrap="none" rtlCol="0">
              <a:spAutoFit/>
            </a:bodyPr>
            <a:lstStyle/>
            <a:p>
              <a:r>
                <a:rPr lang="en-US" altLang="zh-CN" sz="2585" baseline="-25000">
                  <a:solidFill>
                    <a:srgbClr val="11576A"/>
                  </a:solidFill>
                  <a:latin typeface="+mn-ea"/>
                </a:rPr>
                <a:t>…</a:t>
              </a:r>
              <a:endParaRPr lang="zh-CN" altLang="en-US" sz="2585" baseline="-25000">
                <a:solidFill>
                  <a:srgbClr val="11576A"/>
                </a:solidFill>
                <a:latin typeface="+mn-ea"/>
              </a:endParaRPr>
            </a:p>
          </p:txBody>
        </p:sp>
        <p:cxnSp>
          <p:nvCxnSpPr>
            <p:cNvPr id="19" name="直接箭头连接符 62">
              <a:extLst>
                <a:ext uri="{FF2B5EF4-FFF2-40B4-BE49-F238E27FC236}">
                  <a16:creationId xmlns:a16="http://schemas.microsoft.com/office/drawing/2014/main" id="{AB512FA3-4B03-9049-8CA1-359B4AE5A21C}"/>
                </a:ext>
              </a:extLst>
            </p:cNvPr>
            <p:cNvCxnSpPr/>
            <p:nvPr/>
          </p:nvCxnSpPr>
          <p:spPr>
            <a:xfrm rot="5400000">
              <a:off x="3707605" y="3480600"/>
              <a:ext cx="285752"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63">
              <a:extLst>
                <a:ext uri="{FF2B5EF4-FFF2-40B4-BE49-F238E27FC236}">
                  <a16:creationId xmlns:a16="http://schemas.microsoft.com/office/drawing/2014/main" id="{48B36C6D-FF3F-A947-8415-2E33B5B22785}"/>
                </a:ext>
              </a:extLst>
            </p:cNvPr>
            <p:cNvCxnSpPr/>
            <p:nvPr/>
          </p:nvCxnSpPr>
          <p:spPr>
            <a:xfrm rot="5400000">
              <a:off x="3707605" y="2756695"/>
              <a:ext cx="285752"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5331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t>1.	</a:t>
            </a:r>
            <a:r>
              <a:rPr lang="zh-CN" altLang="en-US" dirty="0"/>
              <a:t>时钟与定时器</a:t>
            </a:r>
            <a:endParaRPr lang="en-US" altLang="zh-CN" dirty="0"/>
          </a:p>
          <a:p>
            <a:pPr>
              <a:lnSpc>
                <a:spcPct val="150000"/>
              </a:lnSpc>
            </a:pPr>
            <a:r>
              <a:rPr lang="en-US" altLang="zh-CN" dirty="0"/>
              <a:t>2.	</a:t>
            </a:r>
            <a:r>
              <a:rPr lang="zh-CN" altLang="en-US" dirty="0"/>
              <a:t>抢占管理</a:t>
            </a:r>
            <a:endParaRPr lang="en-US" altLang="zh-CN" dirty="0"/>
          </a:p>
          <a:p>
            <a:pPr>
              <a:lnSpc>
                <a:spcPct val="150000"/>
              </a:lnSpc>
            </a:pPr>
            <a:r>
              <a:rPr lang="en-US" altLang="zh-CN" dirty="0"/>
              <a:t>3.	OS</a:t>
            </a:r>
            <a:r>
              <a:rPr lang="zh-CN" altLang="en-US" dirty="0"/>
              <a:t>调度机制</a:t>
            </a:r>
            <a:endParaRPr lang="en-US" altLang="zh-CN" dirty="0"/>
          </a:p>
          <a:p>
            <a:pPr>
              <a:lnSpc>
                <a:spcPct val="150000"/>
              </a:lnSpc>
            </a:pPr>
            <a:r>
              <a:rPr lang="en-US" altLang="zh-CN" dirty="0"/>
              <a:t>4.	</a:t>
            </a:r>
            <a:r>
              <a:rPr lang="zh-CN" altLang="en-US" dirty="0"/>
              <a:t>经典进程调度算法</a:t>
            </a:r>
            <a:endParaRPr lang="en-US" altLang="zh-CN" dirty="0"/>
          </a:p>
          <a:p>
            <a:pPr>
              <a:lnSpc>
                <a:spcPct val="150000"/>
              </a:lnSpc>
            </a:pPr>
            <a:r>
              <a:rPr lang="en-US" altLang="zh-CN" dirty="0">
                <a:solidFill>
                  <a:srgbClr val="C00000"/>
                </a:solidFill>
              </a:rPr>
              <a:t>5.	</a:t>
            </a:r>
            <a:r>
              <a:rPr lang="zh-CN" altLang="en-US" dirty="0">
                <a:solidFill>
                  <a:srgbClr val="C00000"/>
                </a:solidFill>
              </a:rPr>
              <a:t>多核与多处理器调度</a:t>
            </a:r>
            <a:endParaRPr lang="en-US" altLang="zh-CN" dirty="0">
              <a:solidFill>
                <a:srgbClr val="C00000"/>
              </a:solidFill>
            </a:endParaRPr>
          </a:p>
          <a:p>
            <a:pPr>
              <a:lnSpc>
                <a:spcPct val="150000"/>
              </a:lnSpc>
            </a:pPr>
            <a:r>
              <a:rPr lang="en-US" altLang="zh-CN" dirty="0"/>
              <a:t>6.	</a:t>
            </a:r>
            <a:r>
              <a:rPr lang="zh-CN" altLang="en-US" dirty="0"/>
              <a:t>实时调度</a:t>
            </a:r>
            <a:endParaRPr lang="en-US" altLang="zh-CN" dirty="0"/>
          </a:p>
        </p:txBody>
      </p:sp>
    </p:spTree>
    <p:extLst>
      <p:ext uri="{BB962C8B-B14F-4D97-AF65-F5344CB8AC3E}">
        <p14:creationId xmlns:p14="http://schemas.microsoft.com/office/powerpoint/2010/main" val="164717421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F094344-3DCF-8542-8586-78B555603F3F}"/>
              </a:ext>
            </a:extLst>
          </p:cNvPr>
          <p:cNvSpPr>
            <a:spLocks noGrp="1"/>
          </p:cNvSpPr>
          <p:nvPr>
            <p:ph type="title"/>
          </p:nvPr>
        </p:nvSpPr>
        <p:spPr/>
        <p:txBody>
          <a:bodyPr/>
          <a:lstStyle/>
          <a:p>
            <a:r>
              <a:rPr kumimoji="1" lang="zh-CN" altLang="en-US" dirty="0"/>
              <a:t>多处理器架构</a:t>
            </a:r>
          </a:p>
        </p:txBody>
      </p:sp>
      <p:pic>
        <p:nvPicPr>
          <p:cNvPr id="7" name="图片 6" descr="手机屏幕截图&#10;&#10;描述已自动生成">
            <a:extLst>
              <a:ext uri="{FF2B5EF4-FFF2-40B4-BE49-F238E27FC236}">
                <a16:creationId xmlns:a16="http://schemas.microsoft.com/office/drawing/2014/main" id="{FA1BBEC6-75AB-8345-9C82-82AB9FFAC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04" y="3967294"/>
            <a:ext cx="4635285" cy="2088220"/>
          </a:xfrm>
          <a:prstGeom prst="rect">
            <a:avLst/>
          </a:prstGeom>
        </p:spPr>
      </p:pic>
      <p:pic>
        <p:nvPicPr>
          <p:cNvPr id="11" name="内容占位符 10" descr="一些文字和图片的手机截图&#10;&#10;描述已自动生成">
            <a:extLst>
              <a:ext uri="{FF2B5EF4-FFF2-40B4-BE49-F238E27FC236}">
                <a16:creationId xmlns:a16="http://schemas.microsoft.com/office/drawing/2014/main" id="{FD57E17F-BB59-CE4D-BC69-8227C0162F2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44995" y="949929"/>
            <a:ext cx="3649050" cy="2855778"/>
          </a:xfrm>
        </p:spPr>
      </p:pic>
      <p:pic>
        <p:nvPicPr>
          <p:cNvPr id="13" name="图片 12" descr="电脑屏幕的截图&#10;&#10;描述已自动生成">
            <a:extLst>
              <a:ext uri="{FF2B5EF4-FFF2-40B4-BE49-F238E27FC236}">
                <a16:creationId xmlns:a16="http://schemas.microsoft.com/office/drawing/2014/main" id="{CB5AD9D8-C7D0-4E4C-B01D-04251955B8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868" y="3909069"/>
            <a:ext cx="4271550" cy="2204671"/>
          </a:xfrm>
          <a:prstGeom prst="rect">
            <a:avLst/>
          </a:prstGeom>
        </p:spPr>
      </p:pic>
    </p:spTree>
    <p:extLst>
      <p:ext uri="{BB962C8B-B14F-4D97-AF65-F5344CB8AC3E}">
        <p14:creationId xmlns:p14="http://schemas.microsoft.com/office/powerpoint/2010/main" val="348469341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72268DD-3704-3542-A503-F78F8F71375B}"/>
              </a:ext>
            </a:extLst>
          </p:cNvPr>
          <p:cNvSpPr>
            <a:spLocks noGrp="1"/>
          </p:cNvSpPr>
          <p:nvPr>
            <p:ph idx="1"/>
          </p:nvPr>
        </p:nvSpPr>
        <p:spPr>
          <a:xfrm>
            <a:off x="451339" y="1368464"/>
            <a:ext cx="8241323" cy="4652824"/>
          </a:xfrm>
        </p:spPr>
        <p:txBody>
          <a:bodyPr/>
          <a:lstStyle/>
          <a:p>
            <a:r>
              <a:rPr lang="zh-CN" altLang="en-US" dirty="0"/>
              <a:t>系统中断的频率</a:t>
            </a:r>
            <a:r>
              <a:rPr lang="en-US" altLang="zh-CN" dirty="0"/>
              <a:t>:</a:t>
            </a:r>
            <a:r>
              <a:rPr lang="en" altLang="zh-CN" dirty="0"/>
              <a:t>HZ</a:t>
            </a:r>
          </a:p>
          <a:p>
            <a:pPr lvl="1"/>
            <a:r>
              <a:rPr lang="zh-CN" altLang="en-US" dirty="0"/>
              <a:t>在编译时静态确定，早期系统为</a:t>
            </a:r>
            <a:r>
              <a:rPr lang="en-US" altLang="zh-CN" dirty="0"/>
              <a:t>100</a:t>
            </a:r>
            <a:r>
              <a:rPr lang="zh-CN" altLang="en-US" dirty="0"/>
              <a:t>，现在为</a:t>
            </a:r>
            <a:r>
              <a:rPr lang="en-US" altLang="zh-CN" dirty="0"/>
              <a:t>250</a:t>
            </a:r>
            <a:r>
              <a:rPr lang="zh-CN" altLang="en-US" dirty="0"/>
              <a:t>或</a:t>
            </a:r>
            <a:r>
              <a:rPr lang="en-US" altLang="zh-CN" dirty="0"/>
              <a:t>1000</a:t>
            </a:r>
          </a:p>
          <a:p>
            <a:pPr lvl="1"/>
            <a:r>
              <a:rPr lang="zh-CN" altLang="en-US" dirty="0"/>
              <a:t>每秒产生</a:t>
            </a:r>
            <a:r>
              <a:rPr lang="en" altLang="zh-CN" dirty="0"/>
              <a:t>HZ</a:t>
            </a:r>
            <a:r>
              <a:rPr lang="zh-CN" altLang="en-US" dirty="0"/>
              <a:t>次时钟中断 </a:t>
            </a:r>
          </a:p>
          <a:p>
            <a:r>
              <a:rPr lang="en" altLang="zh-CN" dirty="0"/>
              <a:t>HZ</a:t>
            </a:r>
            <a:r>
              <a:rPr lang="zh-CN" altLang="en-US" dirty="0"/>
              <a:t>对系统的影响</a:t>
            </a:r>
            <a:endParaRPr lang="en-US" altLang="zh-CN" dirty="0"/>
          </a:p>
          <a:p>
            <a:pPr lvl="1"/>
            <a:r>
              <a:rPr lang="zh-CN" altLang="en-US" dirty="0"/>
              <a:t>越大</a:t>
            </a:r>
            <a:r>
              <a:rPr lang="en-US" altLang="zh-CN" dirty="0"/>
              <a:t>:</a:t>
            </a:r>
            <a:r>
              <a:rPr lang="zh-CN" altLang="en-US" dirty="0"/>
              <a:t>计时精度更高，时钟中断处理开销越大 </a:t>
            </a:r>
          </a:p>
          <a:p>
            <a:pPr lvl="2"/>
            <a:r>
              <a:rPr lang="zh-CN" altLang="en-US" dirty="0"/>
              <a:t>例如，进程只剩余</a:t>
            </a:r>
            <a:r>
              <a:rPr lang="en-US" altLang="zh-CN" dirty="0"/>
              <a:t>2</a:t>
            </a:r>
            <a:r>
              <a:rPr lang="en" altLang="zh-CN" dirty="0" err="1"/>
              <a:t>ms</a:t>
            </a:r>
            <a:r>
              <a:rPr lang="zh-CN" altLang="en-US" dirty="0"/>
              <a:t>的时间片，若</a:t>
            </a:r>
            <a:r>
              <a:rPr lang="en" altLang="zh-CN" dirty="0"/>
              <a:t>HZ</a:t>
            </a:r>
            <a:r>
              <a:rPr lang="zh-CN" altLang="en-US" dirty="0"/>
              <a:t>为</a:t>
            </a:r>
            <a:r>
              <a:rPr lang="en-US" altLang="zh-CN" dirty="0"/>
              <a:t>100,</a:t>
            </a:r>
            <a:r>
              <a:rPr lang="zh-CN" altLang="en-US" dirty="0"/>
              <a:t>则可能</a:t>
            </a:r>
            <a:r>
              <a:rPr lang="en-US" altLang="zh-CN" dirty="0"/>
              <a:t>10</a:t>
            </a:r>
            <a:r>
              <a:rPr lang="en" altLang="zh-CN" dirty="0" err="1"/>
              <a:t>ms</a:t>
            </a:r>
            <a:r>
              <a:rPr lang="zh-CN" altLang="en-US" dirty="0"/>
              <a:t>后 才退出执行</a:t>
            </a:r>
            <a:r>
              <a:rPr lang="en-US" altLang="zh-CN" dirty="0"/>
              <a:t>;</a:t>
            </a:r>
            <a:r>
              <a:rPr lang="zh-CN" altLang="en-US" dirty="0"/>
              <a:t>若</a:t>
            </a:r>
            <a:r>
              <a:rPr lang="en" altLang="zh-CN" dirty="0"/>
              <a:t>HZ</a:t>
            </a:r>
            <a:r>
              <a:rPr lang="zh-CN" altLang="en-US" dirty="0"/>
              <a:t>为</a:t>
            </a:r>
            <a:r>
              <a:rPr lang="en-US" altLang="zh-CN" dirty="0"/>
              <a:t>1000</a:t>
            </a:r>
            <a:r>
              <a:rPr lang="zh-CN" altLang="en-US" dirty="0"/>
              <a:t>，则可精确在</a:t>
            </a:r>
            <a:r>
              <a:rPr lang="en-US" altLang="zh-CN" dirty="0"/>
              <a:t>2</a:t>
            </a:r>
            <a:r>
              <a:rPr lang="en" altLang="zh-CN" dirty="0" err="1"/>
              <a:t>ms</a:t>
            </a:r>
            <a:r>
              <a:rPr lang="zh-CN" altLang="en-US" dirty="0"/>
              <a:t>后暂停执行。 </a:t>
            </a:r>
          </a:p>
          <a:p>
            <a:r>
              <a:rPr lang="en" altLang="zh-CN" dirty="0" err="1"/>
              <a:t>jiffies:Linux</a:t>
            </a:r>
            <a:r>
              <a:rPr lang="zh-CN" altLang="en-US" dirty="0"/>
              <a:t>中的全局变量 </a:t>
            </a:r>
          </a:p>
          <a:p>
            <a:pPr lvl="1"/>
            <a:r>
              <a:rPr lang="zh-CN" altLang="en-US" dirty="0"/>
              <a:t>标识系统启动至今的</a:t>
            </a:r>
            <a:r>
              <a:rPr lang="en" altLang="zh-CN" dirty="0"/>
              <a:t>tick</a:t>
            </a:r>
            <a:r>
              <a:rPr lang="zh-CN" altLang="en-US" dirty="0"/>
              <a:t>数量</a:t>
            </a:r>
            <a:r>
              <a:rPr lang="en-US" altLang="zh-CN" dirty="0"/>
              <a:t>(</a:t>
            </a:r>
            <a:r>
              <a:rPr lang="zh-CN" altLang="en-US" dirty="0"/>
              <a:t>时钟中断</a:t>
            </a:r>
            <a:r>
              <a:rPr lang="en-US" altLang="zh-CN" dirty="0"/>
              <a:t>) </a:t>
            </a:r>
          </a:p>
          <a:p>
            <a:pPr lvl="1"/>
            <a:r>
              <a:rPr lang="zh-CN" altLang="en-US" dirty="0"/>
              <a:t>每秒</a:t>
            </a:r>
            <a:r>
              <a:rPr lang="en" altLang="zh-CN" dirty="0"/>
              <a:t>jiffies</a:t>
            </a:r>
            <a:r>
              <a:rPr lang="zh-CN" altLang="en-US" dirty="0"/>
              <a:t>增加</a:t>
            </a:r>
            <a:r>
              <a:rPr lang="en" altLang="zh-CN" dirty="0"/>
              <a:t>HZ</a:t>
            </a:r>
            <a:r>
              <a:rPr lang="zh-CN" altLang="en-US" dirty="0"/>
              <a:t>次 </a:t>
            </a:r>
          </a:p>
          <a:p>
            <a:pPr lvl="1"/>
            <a:r>
              <a:rPr lang="zh-CN" altLang="en-US" dirty="0"/>
              <a:t>系统启动至今的时间</a:t>
            </a:r>
            <a:r>
              <a:rPr lang="en-US" altLang="zh-CN" dirty="0"/>
              <a:t>(</a:t>
            </a:r>
            <a:r>
              <a:rPr lang="zh-CN" altLang="en-US" dirty="0"/>
              <a:t>秒数</a:t>
            </a:r>
            <a:r>
              <a:rPr lang="en-US" altLang="zh-CN" dirty="0"/>
              <a:t>)=(</a:t>
            </a:r>
            <a:r>
              <a:rPr lang="en" altLang="zh-CN" dirty="0"/>
              <a:t>jiffies-</a:t>
            </a:r>
            <a:r>
              <a:rPr lang="zh-CN" altLang="en-US" dirty="0"/>
              <a:t>预设偏移</a:t>
            </a:r>
            <a:r>
              <a:rPr lang="en-US" altLang="zh-CN" dirty="0"/>
              <a:t>)/</a:t>
            </a:r>
            <a:r>
              <a:rPr lang="en" altLang="zh-CN" dirty="0"/>
              <a:t>HZ </a:t>
            </a:r>
          </a:p>
          <a:p>
            <a:pPr lvl="2"/>
            <a:r>
              <a:rPr lang="zh-CN" altLang="en-US" dirty="0"/>
              <a:t>预设偏移</a:t>
            </a:r>
            <a:r>
              <a:rPr lang="en" altLang="zh-CN" dirty="0"/>
              <a:t>offset</a:t>
            </a:r>
            <a:r>
              <a:rPr lang="zh-CN" altLang="en-US" dirty="0"/>
              <a:t>由内核在启动时设置 </a:t>
            </a:r>
          </a:p>
          <a:p>
            <a:endParaRPr kumimoji="1" lang="zh-CN" altLang="en-US" dirty="0"/>
          </a:p>
        </p:txBody>
      </p:sp>
      <p:sp>
        <p:nvSpPr>
          <p:cNvPr id="3" name="标题 2">
            <a:extLst>
              <a:ext uri="{FF2B5EF4-FFF2-40B4-BE49-F238E27FC236}">
                <a16:creationId xmlns:a16="http://schemas.microsoft.com/office/drawing/2014/main" id="{AC62C42E-FEAF-5D4E-B8E4-867124210B6C}"/>
              </a:ext>
            </a:extLst>
          </p:cNvPr>
          <p:cNvSpPr>
            <a:spLocks noGrp="1"/>
          </p:cNvSpPr>
          <p:nvPr>
            <p:ph type="title"/>
          </p:nvPr>
        </p:nvSpPr>
        <p:spPr/>
        <p:txBody>
          <a:bodyPr/>
          <a:lstStyle/>
          <a:p>
            <a:r>
              <a:rPr kumimoji="1" lang="en-US" altLang="zh-CN" dirty="0"/>
              <a:t>HZ</a:t>
            </a:r>
            <a:r>
              <a:rPr kumimoji="1" lang="zh-CN" altLang="en-US" dirty="0"/>
              <a:t>与</a:t>
            </a:r>
            <a:r>
              <a:rPr kumimoji="1" lang="en-US" altLang="zh-CN" dirty="0"/>
              <a:t>jiffies</a:t>
            </a:r>
            <a:endParaRPr kumimoji="1" lang="zh-CN" altLang="en-US" dirty="0"/>
          </a:p>
        </p:txBody>
      </p:sp>
      <p:pic>
        <p:nvPicPr>
          <p:cNvPr id="5" name="图片 4">
            <a:extLst>
              <a:ext uri="{FF2B5EF4-FFF2-40B4-BE49-F238E27FC236}">
                <a16:creationId xmlns:a16="http://schemas.microsoft.com/office/drawing/2014/main" id="{D79C4A5B-6026-E845-8C4F-A8A7EBFC8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27" y="5773865"/>
            <a:ext cx="7494547" cy="662583"/>
          </a:xfrm>
          <a:prstGeom prst="rect">
            <a:avLst/>
          </a:prstGeom>
        </p:spPr>
      </p:pic>
    </p:spTree>
    <p:extLst>
      <p:ext uri="{BB962C8B-B14F-4D97-AF65-F5344CB8AC3E}">
        <p14:creationId xmlns:p14="http://schemas.microsoft.com/office/powerpoint/2010/main" val="27085671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0A32A54-002D-7A4D-A5FF-D332DCB1FCF4}"/>
              </a:ext>
            </a:extLst>
          </p:cNvPr>
          <p:cNvSpPr>
            <a:spLocks noGrp="1"/>
          </p:cNvSpPr>
          <p:nvPr>
            <p:ph idx="1"/>
          </p:nvPr>
        </p:nvSpPr>
        <p:spPr/>
        <p:txBody>
          <a:bodyPr/>
          <a:lstStyle/>
          <a:p>
            <a:r>
              <a:rPr lang="zh-CN" altLang="en-US" dirty="0"/>
              <a:t>设计问题 </a:t>
            </a:r>
          </a:p>
          <a:p>
            <a:pPr lvl="1"/>
            <a:r>
              <a:rPr lang="zh-CN" altLang="en-US" dirty="0"/>
              <a:t>进程</a:t>
            </a:r>
            <a:r>
              <a:rPr lang="en-US" altLang="zh-CN" b="0" dirty="0"/>
              <a:t>/</a:t>
            </a:r>
            <a:r>
              <a:rPr lang="zh-CN" altLang="en-US" dirty="0"/>
              <a:t>线程到处理器分配 </a:t>
            </a:r>
          </a:p>
          <a:p>
            <a:r>
              <a:rPr lang="zh-CN" altLang="en-US" dirty="0"/>
              <a:t>协同调度</a:t>
            </a:r>
            <a:r>
              <a:rPr lang="en-US" altLang="zh-CN" dirty="0"/>
              <a:t>(</a:t>
            </a:r>
            <a:r>
              <a:rPr lang="en" altLang="zh-CN" b="0" dirty="0"/>
              <a:t>co-scheduling</a:t>
            </a:r>
            <a:r>
              <a:rPr lang="en" altLang="zh-CN" dirty="0"/>
              <a:t>) </a:t>
            </a:r>
          </a:p>
          <a:p>
            <a:pPr lvl="1"/>
            <a:r>
              <a:rPr lang="zh-CN" altLang="en-US" dirty="0"/>
              <a:t>一个进程的多个线程共同运行 </a:t>
            </a:r>
            <a:endParaRPr lang="en-US" altLang="zh-CN" dirty="0"/>
          </a:p>
          <a:p>
            <a:pPr lvl="1"/>
            <a:r>
              <a:rPr lang="zh-CN" altLang="en-US" dirty="0"/>
              <a:t>一个应用的多个进程共同运行 </a:t>
            </a:r>
          </a:p>
          <a:p>
            <a:r>
              <a:rPr lang="zh-CN" altLang="en-US" dirty="0"/>
              <a:t>专用的处理器分配</a:t>
            </a:r>
            <a:endParaRPr lang="en-US" altLang="zh-CN" dirty="0"/>
          </a:p>
          <a:p>
            <a:pPr lvl="1"/>
            <a:r>
              <a:rPr lang="zh-CN" altLang="en-US" dirty="0"/>
              <a:t>线程会在一个专用的处理器上运行直到完成 </a:t>
            </a:r>
          </a:p>
          <a:p>
            <a:endParaRPr kumimoji="1" lang="en-US" altLang="zh-CN" dirty="0"/>
          </a:p>
        </p:txBody>
      </p:sp>
      <p:sp>
        <p:nvSpPr>
          <p:cNvPr id="3" name="标题 2">
            <a:extLst>
              <a:ext uri="{FF2B5EF4-FFF2-40B4-BE49-F238E27FC236}">
                <a16:creationId xmlns:a16="http://schemas.microsoft.com/office/drawing/2014/main" id="{62F6864E-9B64-6945-BE9F-E653F8F67824}"/>
              </a:ext>
            </a:extLst>
          </p:cNvPr>
          <p:cNvSpPr>
            <a:spLocks noGrp="1"/>
          </p:cNvSpPr>
          <p:nvPr>
            <p:ph type="title"/>
          </p:nvPr>
        </p:nvSpPr>
        <p:spPr/>
        <p:txBody>
          <a:bodyPr/>
          <a:lstStyle/>
          <a:p>
            <a:r>
              <a:rPr kumimoji="1" lang="zh-CN" altLang="en-US" dirty="0"/>
              <a:t>多核</a:t>
            </a:r>
            <a:r>
              <a:rPr kumimoji="1" lang="en-US" altLang="zh-CN" dirty="0"/>
              <a:t>/</a:t>
            </a:r>
            <a:r>
              <a:rPr kumimoji="1" lang="zh-CN" altLang="en-US" dirty="0"/>
              <a:t>多处理器调度</a:t>
            </a:r>
          </a:p>
        </p:txBody>
      </p:sp>
    </p:spTree>
    <p:extLst>
      <p:ext uri="{BB962C8B-B14F-4D97-AF65-F5344CB8AC3E}">
        <p14:creationId xmlns:p14="http://schemas.microsoft.com/office/powerpoint/2010/main" val="359008689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D2C972-C8D5-EF4C-B3EF-73E89D7E433D}"/>
              </a:ext>
            </a:extLst>
          </p:cNvPr>
          <p:cNvSpPr>
            <a:spLocks noGrp="1"/>
          </p:cNvSpPr>
          <p:nvPr>
            <p:ph idx="1"/>
          </p:nvPr>
        </p:nvSpPr>
        <p:spPr/>
        <p:txBody>
          <a:bodyPr/>
          <a:lstStyle/>
          <a:p>
            <a:r>
              <a:rPr lang="zh-CN" altLang="en-US" dirty="0"/>
              <a:t>单队列多处理器调度</a:t>
            </a:r>
            <a:endParaRPr lang="en-US" altLang="zh-CN" dirty="0"/>
          </a:p>
          <a:p>
            <a:pPr lvl="1"/>
            <a:r>
              <a:rPr lang="zh-CN" altLang="en-US" dirty="0"/>
              <a:t>缺乏可扩展性</a:t>
            </a:r>
            <a:endParaRPr lang="en-US" altLang="zh-CN" dirty="0"/>
          </a:p>
          <a:p>
            <a:pPr lvl="1"/>
            <a:r>
              <a:rPr lang="zh-CN" altLang="en-US" dirty="0"/>
              <a:t>缓存亲和性弱</a:t>
            </a:r>
            <a:endParaRPr lang="en-US" altLang="zh-CN" dirty="0"/>
          </a:p>
          <a:p>
            <a:pPr lvl="1"/>
            <a:r>
              <a:rPr lang="zh-CN" altLang="en-US" dirty="0"/>
              <a:t>尽可能让进程在同一</a:t>
            </a:r>
            <a:r>
              <a:rPr lang="en-US" altLang="zh-CN" dirty="0"/>
              <a:t>CPU</a:t>
            </a:r>
            <a:r>
              <a:rPr lang="zh-CN" altLang="en-US" dirty="0"/>
              <a:t>上运行，保证缓存亲和性，可能会牺牲其他进程的亲和度来实现负载均衡</a:t>
            </a:r>
            <a:endParaRPr lang="en-US" altLang="zh-CN" dirty="0"/>
          </a:p>
          <a:p>
            <a:r>
              <a:rPr lang="zh-CN" altLang="en-US" dirty="0"/>
              <a:t>多队列多处理器调度</a:t>
            </a:r>
            <a:endParaRPr lang="en-US" altLang="zh-CN" dirty="0"/>
          </a:p>
          <a:p>
            <a:pPr lvl="1"/>
            <a:r>
              <a:rPr lang="zh-CN" altLang="en-US" dirty="0"/>
              <a:t>每个</a:t>
            </a:r>
            <a:r>
              <a:rPr lang="en-US" altLang="zh-CN" dirty="0"/>
              <a:t>CPU</a:t>
            </a:r>
            <a:r>
              <a:rPr lang="zh-CN" altLang="en-US" dirty="0"/>
              <a:t>调度之间相互独立，避免单队列中数据共享及同步带来的问题</a:t>
            </a:r>
            <a:endParaRPr lang="en-US" altLang="zh-CN" dirty="0"/>
          </a:p>
          <a:p>
            <a:pPr lvl="1"/>
            <a:r>
              <a:rPr lang="zh-CN" altLang="en-US" dirty="0"/>
              <a:t>可扩展性强</a:t>
            </a:r>
            <a:endParaRPr lang="en-US" altLang="zh-CN" dirty="0"/>
          </a:p>
          <a:p>
            <a:pPr lvl="1"/>
            <a:r>
              <a:rPr lang="zh-CN" altLang="en-US" dirty="0"/>
              <a:t>良好的缓存亲和度（进程可以绑定在特定</a:t>
            </a:r>
            <a:r>
              <a:rPr lang="en-US" altLang="zh-CN" dirty="0"/>
              <a:t>CPU</a:t>
            </a:r>
            <a:r>
              <a:rPr lang="zh-CN" altLang="en-US" dirty="0"/>
              <a:t>上）</a:t>
            </a:r>
            <a:endParaRPr lang="en-US" altLang="zh-CN" dirty="0"/>
          </a:p>
          <a:p>
            <a:pPr lvl="1"/>
            <a:r>
              <a:rPr lang="zh-CN" altLang="en-US" dirty="0"/>
              <a:t>负载不均衡，怎么解决？</a:t>
            </a:r>
            <a:endParaRPr lang="en-US" altLang="zh-CN" dirty="0"/>
          </a:p>
          <a:p>
            <a:endParaRPr kumimoji="1" lang="en-US" altLang="zh-CN" dirty="0"/>
          </a:p>
          <a:p>
            <a:endParaRPr kumimoji="1" lang="zh-CN" altLang="en-US" dirty="0"/>
          </a:p>
        </p:txBody>
      </p:sp>
      <p:sp>
        <p:nvSpPr>
          <p:cNvPr id="3" name="标题 2">
            <a:extLst>
              <a:ext uri="{FF2B5EF4-FFF2-40B4-BE49-F238E27FC236}">
                <a16:creationId xmlns:a16="http://schemas.microsoft.com/office/drawing/2014/main" id="{25E40026-64E8-7B4B-8446-DD7D13A8FDBD}"/>
              </a:ext>
            </a:extLst>
          </p:cNvPr>
          <p:cNvSpPr>
            <a:spLocks noGrp="1"/>
          </p:cNvSpPr>
          <p:nvPr>
            <p:ph type="title"/>
          </p:nvPr>
        </p:nvSpPr>
        <p:spPr/>
        <p:txBody>
          <a:bodyPr/>
          <a:lstStyle/>
          <a:p>
            <a:r>
              <a:rPr lang="zh-CN" altLang="en-US" dirty="0"/>
              <a:t>多核</a:t>
            </a:r>
            <a:r>
              <a:rPr lang="en-US" altLang="zh-CN" dirty="0"/>
              <a:t>/</a:t>
            </a:r>
            <a:r>
              <a:rPr lang="zh-CN" altLang="en-US" dirty="0"/>
              <a:t>多处理器调度</a:t>
            </a:r>
            <a:endParaRPr kumimoji="1" lang="zh-CN" altLang="en-US" dirty="0"/>
          </a:p>
        </p:txBody>
      </p:sp>
    </p:spTree>
    <p:extLst>
      <p:ext uri="{BB962C8B-B14F-4D97-AF65-F5344CB8AC3E}">
        <p14:creationId xmlns:p14="http://schemas.microsoft.com/office/powerpoint/2010/main" val="124147546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12DF95-F6AA-4145-B8D2-80A0957A118F}"/>
              </a:ext>
            </a:extLst>
          </p:cNvPr>
          <p:cNvSpPr>
            <a:spLocks noGrp="1"/>
          </p:cNvSpPr>
          <p:nvPr>
            <p:ph idx="1"/>
          </p:nvPr>
        </p:nvSpPr>
        <p:spPr/>
        <p:txBody>
          <a:bodyPr/>
          <a:lstStyle/>
          <a:p>
            <a:r>
              <a:rPr kumimoji="1" lang="zh-CN" altLang="en-US" dirty="0"/>
              <a:t>负载不均衡问题：</a:t>
            </a:r>
            <a:endParaRPr kumimoji="1" lang="en-US" altLang="zh-CN" dirty="0"/>
          </a:p>
          <a:p>
            <a:pPr lvl="1"/>
            <a:r>
              <a:rPr lang="zh-CN" altLang="en-US" dirty="0"/>
              <a:t>进程迁移！</a:t>
            </a:r>
            <a:endParaRPr lang="en-US" altLang="zh-CN" dirty="0"/>
          </a:p>
          <a:p>
            <a:endParaRPr kumimoji="1" lang="en-US" altLang="zh-CN" dirty="0"/>
          </a:p>
          <a:p>
            <a:r>
              <a:rPr lang="zh-CN" altLang="en-US" dirty="0"/>
              <a:t>通过工作窃取，来发起进程迁移</a:t>
            </a:r>
            <a:endParaRPr lang="en-US" altLang="zh-CN" dirty="0"/>
          </a:p>
          <a:p>
            <a:pPr lvl="1"/>
            <a:r>
              <a:rPr kumimoji="1" lang="zh-CN" altLang="en-US" dirty="0"/>
              <a:t>通过检查其他队列的进程数，来判断是否前一</a:t>
            </a:r>
            <a:endParaRPr kumimoji="1" lang="en-US" altLang="zh-CN" dirty="0"/>
          </a:p>
          <a:p>
            <a:pPr lvl="1"/>
            <a:r>
              <a:rPr lang="zh-CN" altLang="en-US" dirty="0"/>
              <a:t>检查太频繁</a:t>
            </a:r>
            <a:r>
              <a:rPr lang="en-US" altLang="zh-CN" dirty="0"/>
              <a:t>——</a:t>
            </a:r>
            <a:r>
              <a:rPr lang="zh-CN" altLang="en-US" dirty="0"/>
              <a:t>较大开销，可扩展性差</a:t>
            </a:r>
            <a:endParaRPr lang="en-US" altLang="zh-CN" dirty="0"/>
          </a:p>
          <a:p>
            <a:pPr lvl="1"/>
            <a:r>
              <a:rPr kumimoji="1" lang="zh-CN" altLang="en-US" dirty="0"/>
              <a:t>检查间隔太长</a:t>
            </a:r>
            <a:r>
              <a:rPr kumimoji="1" lang="en-US" altLang="zh-CN" dirty="0"/>
              <a:t>——</a:t>
            </a:r>
            <a:r>
              <a:rPr kumimoji="1" lang="zh-CN" altLang="en-US" dirty="0"/>
              <a:t>负载不均</a:t>
            </a:r>
          </a:p>
        </p:txBody>
      </p:sp>
      <p:sp>
        <p:nvSpPr>
          <p:cNvPr id="3" name="标题 2">
            <a:extLst>
              <a:ext uri="{FF2B5EF4-FFF2-40B4-BE49-F238E27FC236}">
                <a16:creationId xmlns:a16="http://schemas.microsoft.com/office/drawing/2014/main" id="{A6B7B7BB-DE8F-AB45-877F-1D926297DD54}"/>
              </a:ext>
            </a:extLst>
          </p:cNvPr>
          <p:cNvSpPr>
            <a:spLocks noGrp="1"/>
          </p:cNvSpPr>
          <p:nvPr>
            <p:ph type="title"/>
          </p:nvPr>
        </p:nvSpPr>
        <p:spPr/>
        <p:txBody>
          <a:bodyPr/>
          <a:lstStyle/>
          <a:p>
            <a:r>
              <a:rPr kumimoji="1" lang="zh-CN" altLang="en-US" dirty="0"/>
              <a:t>多核和多处理器调度</a:t>
            </a:r>
          </a:p>
        </p:txBody>
      </p:sp>
    </p:spTree>
    <p:extLst>
      <p:ext uri="{BB962C8B-B14F-4D97-AF65-F5344CB8AC3E}">
        <p14:creationId xmlns:p14="http://schemas.microsoft.com/office/powerpoint/2010/main" val="198816194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A6C2DC0-87F7-024D-AB2E-A9FED3700E24}"/>
              </a:ext>
            </a:extLst>
          </p:cNvPr>
          <p:cNvSpPr>
            <a:spLocks noGrp="1"/>
          </p:cNvSpPr>
          <p:nvPr>
            <p:ph idx="1"/>
          </p:nvPr>
        </p:nvSpPr>
        <p:spPr/>
        <p:txBody>
          <a:bodyPr/>
          <a:lstStyle/>
          <a:p>
            <a:r>
              <a:rPr lang="en-US" altLang="zh-CN" sz="2215" dirty="0"/>
              <a:t>Linux</a:t>
            </a:r>
            <a:r>
              <a:rPr lang="zh-CN" altLang="en-US" sz="2215" dirty="0"/>
              <a:t> </a:t>
            </a:r>
            <a:r>
              <a:rPr lang="en-US" altLang="zh-CN" sz="2215" dirty="0"/>
              <a:t>V1.2</a:t>
            </a:r>
          </a:p>
          <a:p>
            <a:pPr lvl="1"/>
            <a:r>
              <a:rPr lang="zh-CN" altLang="en-US" sz="1662" dirty="0"/>
              <a:t>采用循环队列</a:t>
            </a:r>
            <a:r>
              <a:rPr lang="en-US" altLang="zh-CN" sz="1662" dirty="0"/>
              <a:t>,</a:t>
            </a:r>
            <a:r>
              <a:rPr lang="zh-CN" altLang="en-US" sz="1662" dirty="0"/>
              <a:t>通过轮转</a:t>
            </a:r>
            <a:r>
              <a:rPr lang="en-US" altLang="zh-CN" sz="1662" dirty="0"/>
              <a:t>(</a:t>
            </a:r>
            <a:r>
              <a:rPr lang="en" altLang="zh-CN" sz="1662" dirty="0"/>
              <a:t>Round-robin) </a:t>
            </a:r>
          </a:p>
          <a:p>
            <a:pPr lvl="1"/>
            <a:r>
              <a:rPr lang="zh-CN" altLang="en-US" sz="1662" dirty="0"/>
              <a:t>可以高效添加和删除进程</a:t>
            </a:r>
            <a:r>
              <a:rPr lang="en-US" altLang="zh-CN" sz="1662" dirty="0"/>
              <a:t>,</a:t>
            </a:r>
            <a:r>
              <a:rPr lang="zh-CN" altLang="en-US" sz="1662" dirty="0"/>
              <a:t>快速且简单 </a:t>
            </a:r>
          </a:p>
          <a:p>
            <a:r>
              <a:rPr lang="en-US" altLang="zh-CN" sz="2215" dirty="0"/>
              <a:t>Linux</a:t>
            </a:r>
            <a:r>
              <a:rPr lang="zh-CN" altLang="en-US" sz="2215" dirty="0"/>
              <a:t> </a:t>
            </a:r>
            <a:r>
              <a:rPr lang="en-US" altLang="zh-CN" sz="2215" dirty="0"/>
              <a:t>V2.2</a:t>
            </a:r>
          </a:p>
          <a:p>
            <a:pPr lvl="1"/>
            <a:r>
              <a:rPr lang="zh-CN" altLang="en-US" sz="1662" dirty="0"/>
              <a:t>引入了调度类</a:t>
            </a:r>
            <a:r>
              <a:rPr lang="en-US" altLang="zh-CN" sz="1662" dirty="0"/>
              <a:t>(</a:t>
            </a:r>
            <a:r>
              <a:rPr lang="en" altLang="zh-CN" sz="1662" dirty="0"/>
              <a:t>scheduling Class)</a:t>
            </a:r>
            <a:r>
              <a:rPr lang="zh-CN" altLang="en-US" sz="1662" dirty="0"/>
              <a:t>概念 </a:t>
            </a:r>
          </a:p>
          <a:p>
            <a:pPr lvl="1"/>
            <a:r>
              <a:rPr lang="zh-CN" altLang="en-US" sz="1662" dirty="0"/>
              <a:t>实现了三类调度策略 </a:t>
            </a:r>
          </a:p>
          <a:p>
            <a:pPr lvl="2"/>
            <a:r>
              <a:rPr lang="en" altLang="zh-CN" sz="1662" dirty="0"/>
              <a:t>Real-time</a:t>
            </a:r>
            <a:r>
              <a:rPr lang="zh-CN" altLang="en" sz="1662" dirty="0"/>
              <a:t>，</a:t>
            </a:r>
            <a:r>
              <a:rPr lang="en" altLang="zh-CN" sz="1662" dirty="0"/>
              <a:t>Non-</a:t>
            </a:r>
            <a:r>
              <a:rPr lang="en" altLang="zh-CN" sz="1662" dirty="0" err="1"/>
              <a:t>preemptilbe</a:t>
            </a:r>
            <a:r>
              <a:rPr lang="zh-CN" altLang="en" sz="1662" dirty="0"/>
              <a:t>，</a:t>
            </a:r>
            <a:r>
              <a:rPr lang="en" altLang="zh-CN" sz="1662" dirty="0"/>
              <a:t>Non-real time task </a:t>
            </a:r>
          </a:p>
          <a:p>
            <a:r>
              <a:rPr lang="en-US" altLang="zh-CN" sz="2215" dirty="0"/>
              <a:t>Linux</a:t>
            </a:r>
            <a:r>
              <a:rPr lang="zh-CN" altLang="en-US" sz="2215" dirty="0"/>
              <a:t> </a:t>
            </a:r>
            <a:r>
              <a:rPr lang="en-US" altLang="zh-CN" sz="2215" dirty="0"/>
              <a:t>V2.4</a:t>
            </a:r>
          </a:p>
          <a:p>
            <a:pPr lvl="1"/>
            <a:r>
              <a:rPr lang="zh-CN" altLang="en-US" sz="1662" dirty="0"/>
              <a:t>将时间片切分成段</a:t>
            </a:r>
            <a:r>
              <a:rPr lang="en" altLang="zh-CN" sz="1662" dirty="0"/>
              <a:t>epoch</a:t>
            </a:r>
            <a:r>
              <a:rPr lang="zh-CN" altLang="en-US" sz="1662" dirty="0"/>
              <a:t>在每个</a:t>
            </a:r>
            <a:r>
              <a:rPr lang="en" altLang="zh-CN" sz="1662" dirty="0"/>
              <a:t>epoch</a:t>
            </a:r>
            <a:r>
              <a:rPr lang="zh-CN" altLang="en-US" sz="1662" dirty="0"/>
              <a:t>内，每个进程允许执行完时间片</a:t>
            </a:r>
            <a:endParaRPr lang="en-US" altLang="zh-CN" sz="1662" dirty="0"/>
          </a:p>
          <a:p>
            <a:pPr lvl="1"/>
            <a:r>
              <a:rPr lang="zh-CN" altLang="en-US" sz="1662" dirty="0"/>
              <a:t>优点</a:t>
            </a:r>
            <a:r>
              <a:rPr lang="en-US" altLang="zh-CN" sz="1662" dirty="0"/>
              <a:t>:</a:t>
            </a:r>
            <a:r>
              <a:rPr lang="zh-CN" altLang="en-US" sz="1662" dirty="0"/>
              <a:t>简单 </a:t>
            </a:r>
          </a:p>
          <a:p>
            <a:pPr lvl="2"/>
            <a:r>
              <a:rPr lang="zh-CN" altLang="en-US" sz="1662" dirty="0"/>
              <a:t>采用类似权重的</a:t>
            </a:r>
            <a:r>
              <a:rPr lang="en" altLang="zh-CN" sz="1662" dirty="0"/>
              <a:t>goodness</a:t>
            </a:r>
            <a:r>
              <a:rPr lang="zh-CN" altLang="en-US" sz="1662" dirty="0"/>
              <a:t>函数为依据，选择下一个执行进程</a:t>
            </a:r>
            <a:endParaRPr lang="en-US" altLang="zh-CN" sz="1662" dirty="0"/>
          </a:p>
          <a:p>
            <a:pPr lvl="1"/>
            <a:r>
              <a:rPr lang="zh-CN" altLang="en-US" sz="1662" dirty="0"/>
              <a:t>缺点 </a:t>
            </a:r>
          </a:p>
          <a:p>
            <a:pPr lvl="2"/>
            <a:r>
              <a:rPr lang="zh-CN" altLang="en-US" sz="1662" dirty="0"/>
              <a:t>调度选择复杂度为</a:t>
            </a:r>
            <a:r>
              <a:rPr lang="en" altLang="zh-CN" sz="1662" dirty="0"/>
              <a:t>O(N)</a:t>
            </a:r>
          </a:p>
          <a:p>
            <a:pPr lvl="2"/>
            <a:r>
              <a:rPr lang="zh-CN" altLang="en-US" sz="1662" dirty="0"/>
              <a:t>效率不高，扩展性差不适用于实时系统 </a:t>
            </a:r>
          </a:p>
          <a:p>
            <a:endParaRPr lang="zh-CN" altLang="en-US" sz="2215" dirty="0"/>
          </a:p>
        </p:txBody>
      </p:sp>
      <p:sp>
        <p:nvSpPr>
          <p:cNvPr id="3" name="标题 2">
            <a:extLst>
              <a:ext uri="{FF2B5EF4-FFF2-40B4-BE49-F238E27FC236}">
                <a16:creationId xmlns:a16="http://schemas.microsoft.com/office/drawing/2014/main" id="{E402ECF8-DA19-774B-A6C0-23AD3E1E1D8A}"/>
              </a:ext>
            </a:extLst>
          </p:cNvPr>
          <p:cNvSpPr>
            <a:spLocks noGrp="1"/>
          </p:cNvSpPr>
          <p:nvPr>
            <p:ph type="title"/>
          </p:nvPr>
        </p:nvSpPr>
        <p:spPr/>
        <p:txBody>
          <a:bodyPr/>
          <a:lstStyle/>
          <a:p>
            <a:r>
              <a:rPr kumimoji="1" lang="en-US" altLang="zh-CN" dirty="0"/>
              <a:t>Linux</a:t>
            </a:r>
            <a:r>
              <a:rPr kumimoji="1" lang="zh-CN" altLang="en-US" dirty="0"/>
              <a:t>调度器历史演进</a:t>
            </a:r>
          </a:p>
        </p:txBody>
      </p:sp>
    </p:spTree>
    <p:extLst>
      <p:ext uri="{BB962C8B-B14F-4D97-AF65-F5344CB8AC3E}">
        <p14:creationId xmlns:p14="http://schemas.microsoft.com/office/powerpoint/2010/main" val="96753405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8740A79-3066-5840-867C-12A222033038}"/>
              </a:ext>
            </a:extLst>
          </p:cNvPr>
          <p:cNvSpPr>
            <a:spLocks noGrp="1"/>
          </p:cNvSpPr>
          <p:nvPr>
            <p:ph idx="1"/>
          </p:nvPr>
        </p:nvSpPr>
        <p:spPr/>
        <p:txBody>
          <a:bodyPr/>
          <a:lstStyle/>
          <a:p>
            <a:r>
              <a:rPr lang="en-US" altLang="zh-CN" dirty="0"/>
              <a:t>V2.6.22: O(1)</a:t>
            </a:r>
            <a:r>
              <a:rPr lang="zh-CN" altLang="en-US" dirty="0"/>
              <a:t>调度器</a:t>
            </a:r>
            <a:endParaRPr lang="en-US" altLang="zh-CN" dirty="0"/>
          </a:p>
          <a:p>
            <a:pPr lvl="1"/>
            <a:r>
              <a:rPr lang="zh-CN" altLang="en-US" dirty="0"/>
              <a:t>将调度算法的复杂度降低到了</a:t>
            </a:r>
            <a:r>
              <a:rPr lang="en" altLang="zh-CN" dirty="0"/>
              <a:t>O(1) </a:t>
            </a:r>
            <a:endParaRPr lang="zh-CN" altLang="en-US" dirty="0"/>
          </a:p>
          <a:p>
            <a:pPr lvl="1"/>
            <a:r>
              <a:rPr lang="zh-CN" altLang="en-US" dirty="0"/>
              <a:t>优点</a:t>
            </a:r>
            <a:r>
              <a:rPr lang="en-US" altLang="zh-CN" dirty="0"/>
              <a:t>:</a:t>
            </a:r>
            <a:r>
              <a:rPr lang="zh-CN" altLang="en-US" dirty="0"/>
              <a:t>扩展性好，适应多处理器系统</a:t>
            </a:r>
            <a:endParaRPr lang="en-US" altLang="zh-CN" dirty="0"/>
          </a:p>
          <a:p>
            <a:pPr lvl="1"/>
            <a:r>
              <a:rPr lang="zh-CN" altLang="en-US" dirty="0"/>
              <a:t>问题</a:t>
            </a:r>
            <a:r>
              <a:rPr lang="en-US" altLang="zh-CN" dirty="0"/>
              <a:t>:</a:t>
            </a:r>
            <a:r>
              <a:rPr lang="zh-CN" altLang="en-US" dirty="0"/>
              <a:t>对交互式应用响应差 </a:t>
            </a:r>
          </a:p>
          <a:p>
            <a:pPr lvl="2"/>
            <a:r>
              <a:rPr lang="zh-CN" altLang="en-US" dirty="0"/>
              <a:t>实现复杂，公平性不够 </a:t>
            </a:r>
          </a:p>
          <a:p>
            <a:pPr lvl="1"/>
            <a:endParaRPr lang="en-US" altLang="zh-CN" dirty="0"/>
          </a:p>
          <a:p>
            <a:endParaRPr lang="en-US" altLang="zh-CN" dirty="0"/>
          </a:p>
          <a:p>
            <a:r>
              <a:rPr lang="en-US" altLang="zh-CN" dirty="0"/>
              <a:t>V2.6.23z</a:t>
            </a:r>
            <a:r>
              <a:rPr lang="zh-CN" altLang="en-US" dirty="0"/>
              <a:t>之后：</a:t>
            </a:r>
            <a:r>
              <a:rPr lang="en-US" altLang="zh-CN" dirty="0"/>
              <a:t>CFS</a:t>
            </a:r>
            <a:r>
              <a:rPr lang="zh-CN" altLang="en-US" dirty="0"/>
              <a:t>调度器</a:t>
            </a:r>
          </a:p>
          <a:p>
            <a:endParaRPr kumimoji="1" lang="zh-CN" altLang="en-US" dirty="0"/>
          </a:p>
        </p:txBody>
      </p:sp>
      <p:sp>
        <p:nvSpPr>
          <p:cNvPr id="3" name="标题 2">
            <a:extLst>
              <a:ext uri="{FF2B5EF4-FFF2-40B4-BE49-F238E27FC236}">
                <a16:creationId xmlns:a16="http://schemas.microsoft.com/office/drawing/2014/main" id="{60F0D910-D000-994C-AD25-8F6F5E5F5E5C}"/>
              </a:ext>
            </a:extLst>
          </p:cNvPr>
          <p:cNvSpPr>
            <a:spLocks noGrp="1"/>
          </p:cNvSpPr>
          <p:nvPr>
            <p:ph type="title"/>
          </p:nvPr>
        </p:nvSpPr>
        <p:spPr/>
        <p:txBody>
          <a:bodyPr/>
          <a:lstStyle/>
          <a:p>
            <a:r>
              <a:rPr kumimoji="1" lang="en-US" altLang="zh-CN" dirty="0"/>
              <a:t>Linux</a:t>
            </a:r>
            <a:r>
              <a:rPr kumimoji="1" lang="zh-CN" altLang="en-US" dirty="0"/>
              <a:t>调度器 </a:t>
            </a:r>
            <a:r>
              <a:rPr kumimoji="1" lang="en-US" altLang="zh-CN" dirty="0"/>
              <a:t>V2.6</a:t>
            </a:r>
            <a:endParaRPr kumimoji="1" lang="zh-CN" altLang="en-US" dirty="0"/>
          </a:p>
        </p:txBody>
      </p:sp>
    </p:spTree>
    <p:extLst>
      <p:ext uri="{BB962C8B-B14F-4D97-AF65-F5344CB8AC3E}">
        <p14:creationId xmlns:p14="http://schemas.microsoft.com/office/powerpoint/2010/main" val="102246733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11D5DC7-D507-BA4E-918A-2117E241B6E4}"/>
              </a:ext>
            </a:extLst>
          </p:cNvPr>
          <p:cNvSpPr>
            <a:spLocks noGrp="1"/>
          </p:cNvSpPr>
          <p:nvPr>
            <p:ph type="title"/>
          </p:nvPr>
        </p:nvSpPr>
        <p:spPr>
          <a:xfrm>
            <a:off x="0" y="788378"/>
            <a:ext cx="9144000" cy="514350"/>
          </a:xfrm>
        </p:spPr>
        <p:txBody>
          <a:bodyPr wrap="square" anchor="ctr">
            <a:normAutofit/>
          </a:bodyPr>
          <a:lstStyle/>
          <a:p>
            <a:r>
              <a:rPr lang="en" altLang="zh-CN" dirty="0">
                <a:effectLst/>
              </a:rPr>
              <a:t>O(1)</a:t>
            </a:r>
            <a:r>
              <a:rPr lang="zh-CN" altLang="en-US" dirty="0">
                <a:effectLst/>
              </a:rPr>
              <a:t>调度器 </a:t>
            </a:r>
            <a:endParaRPr kumimoji="1" lang="zh-CN" altLang="en-US" dirty="0"/>
          </a:p>
        </p:txBody>
      </p:sp>
      <p:pic>
        <p:nvPicPr>
          <p:cNvPr id="5" name="内容占位符 4" descr="文字图案&#10;&#10;描述已自动生成">
            <a:extLst>
              <a:ext uri="{FF2B5EF4-FFF2-40B4-BE49-F238E27FC236}">
                <a16:creationId xmlns:a16="http://schemas.microsoft.com/office/drawing/2014/main" id="{CEF849E3-CA86-5E42-B62F-5F24B5947B87}"/>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1339" y="2181159"/>
            <a:ext cx="4050323" cy="3027617"/>
          </a:xfrm>
          <a:noFill/>
        </p:spPr>
      </p:pic>
      <p:sp>
        <p:nvSpPr>
          <p:cNvPr id="10" name="Content Placeholder 3">
            <a:extLst>
              <a:ext uri="{FF2B5EF4-FFF2-40B4-BE49-F238E27FC236}">
                <a16:creationId xmlns:a16="http://schemas.microsoft.com/office/drawing/2014/main" id="{8B21FAB9-3E6D-4FC0-BB2D-BCDC914AEE83}"/>
              </a:ext>
            </a:extLst>
          </p:cNvPr>
          <p:cNvSpPr>
            <a:spLocks noGrp="1"/>
          </p:cNvSpPr>
          <p:nvPr>
            <p:ph sz="half" idx="2"/>
          </p:nvPr>
        </p:nvSpPr>
        <p:spPr>
          <a:xfrm>
            <a:off x="4642339" y="1567962"/>
            <a:ext cx="4050323" cy="4785671"/>
          </a:xfrm>
        </p:spPr>
        <p:txBody>
          <a:bodyPr/>
          <a:lstStyle/>
          <a:p>
            <a:r>
              <a:rPr lang="en-US" altLang="zh-CN" dirty="0"/>
              <a:t>2.6</a:t>
            </a:r>
            <a:r>
              <a:rPr lang="zh-CN" altLang="en-US" dirty="0"/>
              <a:t>版本的</a:t>
            </a:r>
            <a:r>
              <a:rPr lang="en-US" altLang="zh-CN" dirty="0"/>
              <a:t>O(1)</a:t>
            </a:r>
            <a:r>
              <a:rPr lang="zh-CN" altLang="en-US" dirty="0"/>
              <a:t>调度器由</a:t>
            </a:r>
            <a:r>
              <a:rPr lang="en-US" altLang="zh-CN" dirty="0"/>
              <a:t>Ingo</a:t>
            </a:r>
            <a:r>
              <a:rPr lang="zh-CN" altLang="en-US" dirty="0"/>
              <a:t> </a:t>
            </a:r>
            <a:r>
              <a:rPr lang="en-US" altLang="zh-CN" dirty="0"/>
              <a:t>Molnar</a:t>
            </a:r>
            <a:r>
              <a:rPr lang="zh-CN" altLang="en-US" dirty="0"/>
              <a:t>设计实现</a:t>
            </a:r>
            <a:endParaRPr lang="en-US" altLang="zh-CN" dirty="0"/>
          </a:p>
          <a:p>
            <a:r>
              <a:rPr lang="zh-CN" altLang="en-US" dirty="0"/>
              <a:t>设计动机：</a:t>
            </a:r>
            <a:endParaRPr lang="en-US" altLang="zh-CN" dirty="0"/>
          </a:p>
          <a:p>
            <a:pPr lvl="1"/>
            <a:r>
              <a:rPr lang="en-US" dirty="0" err="1"/>
              <a:t>为唤醒</a:t>
            </a:r>
            <a:r>
              <a:rPr lang="zh-CN" altLang="en-US" dirty="0"/>
              <a:t>、上下文切换、定时器中断开销建立</a:t>
            </a:r>
            <a:r>
              <a:rPr lang="en-US" altLang="zh-CN" dirty="0"/>
              <a:t>O(1)</a:t>
            </a:r>
            <a:r>
              <a:rPr lang="zh-CN" altLang="en-US" dirty="0"/>
              <a:t>的调度器</a:t>
            </a:r>
            <a:endParaRPr lang="en-US" altLang="zh-CN" dirty="0"/>
          </a:p>
          <a:p>
            <a:pPr lvl="1"/>
            <a:endParaRPr lang="en-US" dirty="0"/>
          </a:p>
          <a:p>
            <a:r>
              <a:rPr lang="zh-CN" altLang="en-US" dirty="0"/>
              <a:t>进程有</a:t>
            </a:r>
            <a:r>
              <a:rPr lang="en-US" altLang="zh-CN" dirty="0"/>
              <a:t>140</a:t>
            </a:r>
            <a:r>
              <a:rPr lang="zh-CN" altLang="en-US" dirty="0"/>
              <a:t>种优先级，可用长度为</a:t>
            </a:r>
            <a:r>
              <a:rPr lang="en-US" altLang="zh-CN" dirty="0"/>
              <a:t>140</a:t>
            </a:r>
            <a:r>
              <a:rPr lang="zh-CN" altLang="en-US" dirty="0"/>
              <a:t>的</a:t>
            </a:r>
            <a:r>
              <a:rPr lang="en-US" altLang="zh-CN" dirty="0"/>
              <a:t>array</a:t>
            </a:r>
            <a:r>
              <a:rPr lang="zh-CN" altLang="en-US" dirty="0"/>
              <a:t>去记录优先级</a:t>
            </a:r>
            <a:endParaRPr lang="en-US" altLang="zh-CN" dirty="0"/>
          </a:p>
          <a:p>
            <a:pPr lvl="1"/>
            <a:r>
              <a:rPr lang="en-US" altLang="zh-CN" dirty="0"/>
              <a:t>access</a:t>
            </a:r>
            <a:r>
              <a:rPr lang="zh-CN" altLang="en-US" dirty="0"/>
              <a:t>是</a:t>
            </a:r>
            <a:r>
              <a:rPr lang="en-US" altLang="zh-CN" dirty="0"/>
              <a:t>O(1)</a:t>
            </a:r>
            <a:endParaRPr lang="en-US" dirty="0"/>
          </a:p>
        </p:txBody>
      </p:sp>
    </p:spTree>
    <p:extLst>
      <p:ext uri="{BB962C8B-B14F-4D97-AF65-F5344CB8AC3E}">
        <p14:creationId xmlns:p14="http://schemas.microsoft.com/office/powerpoint/2010/main" val="112743019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782BCBE-F265-0649-873B-524AC9F527C2}"/>
              </a:ext>
            </a:extLst>
          </p:cNvPr>
          <p:cNvSpPr>
            <a:spLocks noGrp="1"/>
          </p:cNvSpPr>
          <p:nvPr>
            <p:ph idx="1"/>
          </p:nvPr>
        </p:nvSpPr>
        <p:spPr/>
        <p:txBody>
          <a:bodyPr/>
          <a:lstStyle/>
          <a:p>
            <a:r>
              <a:rPr lang="zh-CN" altLang="en-US" dirty="0"/>
              <a:t>基于</a:t>
            </a:r>
            <a:r>
              <a:rPr lang="en" altLang="zh-CN" dirty="0"/>
              <a:t>nice</a:t>
            </a:r>
            <a:r>
              <a:rPr lang="zh-CN" altLang="en-US" dirty="0"/>
              <a:t>值的固定时间片轮转调度算法 </a:t>
            </a:r>
          </a:p>
          <a:p>
            <a:r>
              <a:rPr lang="zh-CN" altLang="en-US" dirty="0"/>
              <a:t>改善交互性能 </a:t>
            </a:r>
          </a:p>
          <a:p>
            <a:pPr lvl="1"/>
            <a:r>
              <a:rPr lang="zh-CN" altLang="en-US" dirty="0"/>
              <a:t>在高负载情况下仍能够快速响应 </a:t>
            </a:r>
          </a:p>
          <a:p>
            <a:pPr lvl="1"/>
            <a:r>
              <a:rPr lang="zh-CN" altLang="en-US" dirty="0"/>
              <a:t>自动判断出交互进程并动态提高优先级 </a:t>
            </a:r>
          </a:p>
          <a:p>
            <a:pPr lvl="2"/>
            <a:r>
              <a:rPr lang="zh-CN" altLang="en-US" dirty="0"/>
              <a:t>通过</a:t>
            </a:r>
            <a:r>
              <a:rPr lang="en" altLang="zh-CN" dirty="0"/>
              <a:t>bonus</a:t>
            </a:r>
            <a:r>
              <a:rPr lang="zh-CN" altLang="en-US" dirty="0"/>
              <a:t>实现动态优先级 </a:t>
            </a:r>
          </a:p>
          <a:p>
            <a:pPr lvl="1"/>
            <a:r>
              <a:rPr lang="zh-CN" altLang="en-US" dirty="0"/>
              <a:t>避免进程饿死 </a:t>
            </a:r>
          </a:p>
          <a:p>
            <a:r>
              <a:rPr lang="zh-CN" altLang="en-US" dirty="0"/>
              <a:t>扩展性良好</a:t>
            </a:r>
            <a:endParaRPr lang="en-US" altLang="zh-CN" dirty="0"/>
          </a:p>
          <a:p>
            <a:pPr lvl="1"/>
            <a:r>
              <a:rPr lang="en" altLang="zh-CN" dirty="0"/>
              <a:t>O(1)</a:t>
            </a:r>
            <a:r>
              <a:rPr lang="zh-CN" altLang="en-US" dirty="0"/>
              <a:t>的调度时间复杂度</a:t>
            </a:r>
            <a:endParaRPr lang="en-US" altLang="zh-CN" dirty="0"/>
          </a:p>
          <a:p>
            <a:pPr lvl="1"/>
            <a:r>
              <a:rPr lang="zh-CN" altLang="en-US" dirty="0"/>
              <a:t>负载均衡</a:t>
            </a:r>
            <a:r>
              <a:rPr lang="en-US" altLang="zh-CN" dirty="0"/>
              <a:t>:</a:t>
            </a:r>
            <a:r>
              <a:rPr lang="zh-CN" altLang="en-US" dirty="0"/>
              <a:t>当有负载时不会有</a:t>
            </a:r>
            <a:r>
              <a:rPr lang="en" altLang="zh-CN" dirty="0"/>
              <a:t>CPU</a:t>
            </a:r>
            <a:r>
              <a:rPr lang="zh-CN" altLang="en-US" dirty="0"/>
              <a:t>空闲</a:t>
            </a:r>
            <a:endParaRPr lang="en-US" altLang="zh-CN" dirty="0"/>
          </a:p>
          <a:p>
            <a:pPr lvl="1"/>
            <a:r>
              <a:rPr lang="en" altLang="zh-CN" dirty="0"/>
              <a:t>CPU</a:t>
            </a:r>
            <a:r>
              <a:rPr lang="zh-CN" altLang="en-US" dirty="0"/>
              <a:t>亲和性</a:t>
            </a:r>
            <a:r>
              <a:rPr lang="en-US" altLang="zh-CN" dirty="0"/>
              <a:t>:</a:t>
            </a:r>
            <a:r>
              <a:rPr lang="zh-CN" altLang="en-US" dirty="0"/>
              <a:t>不会出现进程随机在</a:t>
            </a:r>
            <a:r>
              <a:rPr lang="en" altLang="zh-CN" dirty="0"/>
              <a:t>CPU</a:t>
            </a:r>
            <a:r>
              <a:rPr lang="zh-CN" altLang="en-US" dirty="0"/>
              <a:t>间切换 </a:t>
            </a:r>
          </a:p>
          <a:p>
            <a:endParaRPr kumimoji="1" lang="zh-CN" altLang="en-US" dirty="0"/>
          </a:p>
        </p:txBody>
      </p:sp>
      <p:sp>
        <p:nvSpPr>
          <p:cNvPr id="3" name="标题 2">
            <a:extLst>
              <a:ext uri="{FF2B5EF4-FFF2-40B4-BE49-F238E27FC236}">
                <a16:creationId xmlns:a16="http://schemas.microsoft.com/office/drawing/2014/main" id="{6B297ACF-4803-4F47-9685-A684733BB289}"/>
              </a:ext>
            </a:extLst>
          </p:cNvPr>
          <p:cNvSpPr>
            <a:spLocks noGrp="1"/>
          </p:cNvSpPr>
          <p:nvPr>
            <p:ph type="title"/>
          </p:nvPr>
        </p:nvSpPr>
        <p:spPr/>
        <p:txBody>
          <a:bodyPr/>
          <a:lstStyle/>
          <a:p>
            <a:r>
              <a:rPr lang="en" altLang="zh-CN" dirty="0">
                <a:effectLst/>
              </a:rPr>
              <a:t>O(1)</a:t>
            </a:r>
            <a:r>
              <a:rPr lang="zh-CN" altLang="en-US" dirty="0">
                <a:effectLst/>
              </a:rPr>
              <a:t>调度器 </a:t>
            </a:r>
            <a:endParaRPr kumimoji="1" lang="zh-CN" altLang="en-US" dirty="0"/>
          </a:p>
        </p:txBody>
      </p:sp>
    </p:spTree>
    <p:extLst>
      <p:ext uri="{BB962C8B-B14F-4D97-AF65-F5344CB8AC3E}">
        <p14:creationId xmlns:p14="http://schemas.microsoft.com/office/powerpoint/2010/main" val="355730083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26016C1-F3DF-844E-895B-9FD5C853B5F9}"/>
              </a:ext>
            </a:extLst>
          </p:cNvPr>
          <p:cNvSpPr>
            <a:spLocks noGrp="1"/>
          </p:cNvSpPr>
          <p:nvPr>
            <p:ph idx="1"/>
          </p:nvPr>
        </p:nvSpPr>
        <p:spPr/>
        <p:txBody>
          <a:bodyPr/>
          <a:lstStyle/>
          <a:p>
            <a:r>
              <a:rPr lang="zh-CN" altLang="en-US" dirty="0"/>
              <a:t>静态优先级优先级取值范围</a:t>
            </a:r>
            <a:r>
              <a:rPr lang="en-US" altLang="zh-CN" dirty="0"/>
              <a:t>[1,139]</a:t>
            </a:r>
          </a:p>
          <a:p>
            <a:pPr lvl="1"/>
            <a:r>
              <a:rPr lang="zh-CN" altLang="en-US" dirty="0"/>
              <a:t>值越低优先级越高</a:t>
            </a:r>
            <a:endParaRPr lang="en-US" altLang="zh-CN" dirty="0"/>
          </a:p>
          <a:p>
            <a:pPr lvl="1"/>
            <a:r>
              <a:rPr lang="en-US" altLang="zh-CN" dirty="0"/>
              <a:t>[100,139]</a:t>
            </a:r>
            <a:r>
              <a:rPr lang="zh-CN" altLang="en-US" dirty="0"/>
              <a:t>保留给普通进程</a:t>
            </a:r>
            <a:r>
              <a:rPr lang="en-US" altLang="zh-CN" dirty="0"/>
              <a:t>:</a:t>
            </a:r>
            <a:r>
              <a:rPr lang="en" altLang="zh-CN" dirty="0"/>
              <a:t>SCHED_NORMAL</a:t>
            </a:r>
          </a:p>
          <a:p>
            <a:pPr lvl="1"/>
            <a:r>
              <a:rPr lang="en" altLang="zh-CN" dirty="0"/>
              <a:t>[1,99]</a:t>
            </a:r>
            <a:r>
              <a:rPr lang="zh-CN" altLang="en-US" dirty="0"/>
              <a:t>留给实时进程</a:t>
            </a:r>
            <a:r>
              <a:rPr lang="en-US" altLang="zh-CN" dirty="0"/>
              <a:t>:</a:t>
            </a:r>
            <a:r>
              <a:rPr lang="en" altLang="zh-CN" dirty="0"/>
              <a:t>SCHED_FIFO</a:t>
            </a:r>
            <a:r>
              <a:rPr lang="zh-CN" altLang="en" dirty="0"/>
              <a:t>、</a:t>
            </a:r>
            <a:r>
              <a:rPr lang="en" altLang="zh-CN" dirty="0"/>
              <a:t>SCHED_RR </a:t>
            </a:r>
          </a:p>
          <a:p>
            <a:endParaRPr lang="en" altLang="zh-CN" dirty="0"/>
          </a:p>
          <a:p>
            <a:r>
              <a:rPr lang="zh-CN" altLang="en-US" dirty="0"/>
              <a:t>静态优先级与时间片是直接对应关系</a:t>
            </a:r>
            <a:r>
              <a:rPr lang="en-US" altLang="zh-CN" dirty="0"/>
              <a:t>(</a:t>
            </a:r>
            <a:r>
              <a:rPr lang="en" altLang="zh-CN" dirty="0" err="1"/>
              <a:t>ms</a:t>
            </a:r>
            <a:r>
              <a:rPr lang="en" altLang="zh-CN" dirty="0"/>
              <a:t>)</a:t>
            </a:r>
          </a:p>
          <a:p>
            <a:pPr lvl="1"/>
            <a:r>
              <a:rPr lang="en" altLang="zh-CN" dirty="0"/>
              <a:t>If(</a:t>
            </a:r>
            <a:r>
              <a:rPr lang="en" altLang="zh-CN" dirty="0" err="1"/>
              <a:t>static_priority</a:t>
            </a:r>
            <a:r>
              <a:rPr lang="en" altLang="zh-CN" dirty="0"/>
              <a:t> &lt;120) </a:t>
            </a:r>
            <a:r>
              <a:rPr lang="en" altLang="zh-CN" dirty="0" err="1"/>
              <a:t>time_slice</a:t>
            </a:r>
            <a:r>
              <a:rPr lang="en" altLang="zh-CN" dirty="0"/>
              <a:t> = (140-static_priority)*20 </a:t>
            </a:r>
          </a:p>
          <a:p>
            <a:pPr lvl="1"/>
            <a:r>
              <a:rPr lang="en" altLang="zh-CN" dirty="0"/>
              <a:t>If(</a:t>
            </a:r>
            <a:r>
              <a:rPr lang="en" altLang="zh-CN" dirty="0" err="1"/>
              <a:t>static_priority</a:t>
            </a:r>
            <a:r>
              <a:rPr lang="en" altLang="zh-CN" dirty="0"/>
              <a:t>&gt;=120) </a:t>
            </a:r>
            <a:r>
              <a:rPr lang="en" altLang="zh-CN" dirty="0" err="1"/>
              <a:t>time_slice</a:t>
            </a:r>
            <a:r>
              <a:rPr lang="en" altLang="zh-CN" dirty="0"/>
              <a:t> = (140-static_priority)*5 </a:t>
            </a:r>
          </a:p>
          <a:p>
            <a:endParaRPr kumimoji="1" lang="zh-CN" altLang="en-US" dirty="0"/>
          </a:p>
        </p:txBody>
      </p:sp>
      <p:sp>
        <p:nvSpPr>
          <p:cNvPr id="3" name="标题 2">
            <a:extLst>
              <a:ext uri="{FF2B5EF4-FFF2-40B4-BE49-F238E27FC236}">
                <a16:creationId xmlns:a16="http://schemas.microsoft.com/office/drawing/2014/main" id="{EEF109C4-DC1C-0B4A-8CE7-521F7684419D}"/>
              </a:ext>
            </a:extLst>
          </p:cNvPr>
          <p:cNvSpPr>
            <a:spLocks noGrp="1"/>
          </p:cNvSpPr>
          <p:nvPr>
            <p:ph type="title"/>
          </p:nvPr>
        </p:nvSpPr>
        <p:spPr/>
        <p:txBody>
          <a:bodyPr/>
          <a:lstStyle/>
          <a:p>
            <a:r>
              <a:rPr lang="en" altLang="zh-CN" dirty="0">
                <a:effectLst/>
              </a:rPr>
              <a:t>O(1)</a:t>
            </a:r>
            <a:r>
              <a:rPr lang="zh-CN" altLang="en-US" dirty="0">
                <a:effectLst/>
              </a:rPr>
              <a:t>调度器的静态优先级 </a:t>
            </a:r>
            <a:endParaRPr kumimoji="1" lang="zh-CN" altLang="en-US" dirty="0"/>
          </a:p>
        </p:txBody>
      </p:sp>
    </p:spTree>
    <p:extLst>
      <p:ext uri="{BB962C8B-B14F-4D97-AF65-F5344CB8AC3E}">
        <p14:creationId xmlns:p14="http://schemas.microsoft.com/office/powerpoint/2010/main" val="378169484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8EED4C5-DBC4-6147-BFCD-0E5F5EE75508}"/>
              </a:ext>
            </a:extLst>
          </p:cNvPr>
          <p:cNvSpPr>
            <a:spLocks noGrp="1"/>
          </p:cNvSpPr>
          <p:nvPr>
            <p:ph idx="1"/>
          </p:nvPr>
        </p:nvSpPr>
        <p:spPr/>
        <p:txBody>
          <a:bodyPr/>
          <a:lstStyle/>
          <a:p>
            <a:r>
              <a:rPr lang="zh-CN" altLang="en-US" dirty="0"/>
              <a:t>动态优先级用于进程抢占的判断</a:t>
            </a:r>
            <a:endParaRPr lang="en-US" altLang="zh-CN" dirty="0"/>
          </a:p>
          <a:p>
            <a:pPr lvl="1"/>
            <a:r>
              <a:rPr lang="zh-CN" altLang="en-US" dirty="0"/>
              <a:t>高优先级总是比低优先级先执行 </a:t>
            </a:r>
          </a:p>
          <a:p>
            <a:r>
              <a:rPr lang="zh-CN" altLang="en-US" dirty="0"/>
              <a:t>动态优先级在调度器选择新进程时计算</a:t>
            </a:r>
            <a:endParaRPr lang="en-US" altLang="zh-CN" dirty="0"/>
          </a:p>
          <a:p>
            <a:pPr lvl="1"/>
            <a:r>
              <a:rPr lang="zh-CN" altLang="en-US" dirty="0"/>
              <a:t>取值最大为</a:t>
            </a:r>
            <a:r>
              <a:rPr lang="en-US" altLang="zh-CN" dirty="0"/>
              <a:t>100</a:t>
            </a:r>
            <a:r>
              <a:rPr lang="zh-CN" altLang="en-US" dirty="0"/>
              <a:t>，因此其不可能超越实时进程的优先级</a:t>
            </a:r>
            <a:endParaRPr lang="en-US" altLang="zh-CN" dirty="0"/>
          </a:p>
          <a:p>
            <a:pPr lvl="1"/>
            <a:r>
              <a:rPr lang="zh-CN" altLang="en-US" dirty="0"/>
              <a:t>动态优先级值由静态优先级换算 </a:t>
            </a:r>
          </a:p>
          <a:p>
            <a:endParaRPr lang="en-US" altLang="zh-CN" dirty="0"/>
          </a:p>
          <a:p>
            <a:r>
              <a:rPr lang="zh-CN" altLang="en-US" dirty="0"/>
              <a:t>动态优先级的换算关系 </a:t>
            </a:r>
          </a:p>
          <a:p>
            <a:pPr lvl="1"/>
            <a:r>
              <a:rPr lang="en" altLang="zh-CN" dirty="0"/>
              <a:t>Dynamic priority = max(100</a:t>
            </a:r>
            <a:r>
              <a:rPr lang="zh-CN" altLang="en" dirty="0"/>
              <a:t>， </a:t>
            </a:r>
            <a:r>
              <a:rPr lang="en" altLang="zh-CN" dirty="0"/>
              <a:t>min(static priority –bonus + 5, 139)) </a:t>
            </a:r>
          </a:p>
          <a:p>
            <a:r>
              <a:rPr lang="en" altLang="zh-CN" dirty="0"/>
              <a:t>bonus</a:t>
            </a:r>
            <a:r>
              <a:rPr lang="zh-CN" altLang="en-US" dirty="0"/>
              <a:t>取值范围为</a:t>
            </a:r>
            <a:r>
              <a:rPr lang="en-US" altLang="zh-CN" dirty="0"/>
              <a:t>[0,10] </a:t>
            </a:r>
            <a:endParaRPr lang="zh-CN" altLang="en-US" dirty="0"/>
          </a:p>
          <a:p>
            <a:pPr lvl="1"/>
            <a:r>
              <a:rPr lang="en" altLang="zh-CN" dirty="0"/>
              <a:t>bonus</a:t>
            </a:r>
            <a:r>
              <a:rPr lang="zh-CN" altLang="en-US" dirty="0"/>
              <a:t>小于</a:t>
            </a:r>
            <a:r>
              <a:rPr lang="en-US" altLang="zh-CN" dirty="0"/>
              <a:t>5</a:t>
            </a:r>
            <a:r>
              <a:rPr lang="zh-CN" altLang="en-US" dirty="0"/>
              <a:t>代表惩罚，大于</a:t>
            </a:r>
            <a:r>
              <a:rPr lang="en-US" altLang="zh-CN" dirty="0"/>
              <a:t>5</a:t>
            </a:r>
            <a:r>
              <a:rPr lang="zh-CN" altLang="en-US" dirty="0"/>
              <a:t>代表奖励 </a:t>
            </a:r>
            <a:endParaRPr lang="en-US" altLang="zh-CN" dirty="0"/>
          </a:p>
          <a:p>
            <a:pPr lvl="1"/>
            <a:r>
              <a:rPr lang="zh-CN" altLang="en-US" dirty="0"/>
              <a:t>睡眠时间越长，</a:t>
            </a:r>
            <a:r>
              <a:rPr lang="en" altLang="zh-CN" dirty="0"/>
              <a:t>bonus</a:t>
            </a:r>
            <a:r>
              <a:rPr lang="zh-CN" altLang="en-US" dirty="0"/>
              <a:t>越大 </a:t>
            </a:r>
          </a:p>
          <a:p>
            <a:endParaRPr kumimoji="1" lang="zh-CN" altLang="en-US" dirty="0"/>
          </a:p>
        </p:txBody>
      </p:sp>
      <p:sp>
        <p:nvSpPr>
          <p:cNvPr id="3" name="标题 2">
            <a:extLst>
              <a:ext uri="{FF2B5EF4-FFF2-40B4-BE49-F238E27FC236}">
                <a16:creationId xmlns:a16="http://schemas.microsoft.com/office/drawing/2014/main" id="{00AC7D5A-B7BF-3B49-BA39-737578657433}"/>
              </a:ext>
            </a:extLst>
          </p:cNvPr>
          <p:cNvSpPr>
            <a:spLocks noGrp="1"/>
          </p:cNvSpPr>
          <p:nvPr>
            <p:ph type="title"/>
          </p:nvPr>
        </p:nvSpPr>
        <p:spPr/>
        <p:txBody>
          <a:bodyPr/>
          <a:lstStyle/>
          <a:p>
            <a:r>
              <a:rPr lang="en" altLang="zh-CN" dirty="0">
                <a:effectLst/>
              </a:rPr>
              <a:t>O(1)</a:t>
            </a:r>
            <a:r>
              <a:rPr lang="zh-CN" altLang="en-US" dirty="0">
                <a:effectLst/>
              </a:rPr>
              <a:t>调度器的动态优先级 </a:t>
            </a:r>
            <a:endParaRPr kumimoji="1" lang="zh-CN" altLang="en-US" dirty="0"/>
          </a:p>
        </p:txBody>
      </p:sp>
    </p:spTree>
    <p:extLst>
      <p:ext uri="{BB962C8B-B14F-4D97-AF65-F5344CB8AC3E}">
        <p14:creationId xmlns:p14="http://schemas.microsoft.com/office/powerpoint/2010/main" val="418866560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C97C34C-E7F8-E240-871A-B0FF6DD07A79}"/>
              </a:ext>
            </a:extLst>
          </p:cNvPr>
          <p:cNvSpPr>
            <a:spLocks noGrp="1"/>
          </p:cNvSpPr>
          <p:nvPr>
            <p:ph idx="1"/>
          </p:nvPr>
        </p:nvSpPr>
        <p:spPr/>
        <p:txBody>
          <a:bodyPr/>
          <a:lstStyle/>
          <a:p>
            <a:r>
              <a:rPr lang="zh-CN" altLang="en-US" dirty="0"/>
              <a:t>两个优先级队列数组</a:t>
            </a:r>
            <a:endParaRPr lang="en-US" altLang="zh-CN" dirty="0"/>
          </a:p>
          <a:p>
            <a:pPr lvl="1"/>
            <a:r>
              <a:rPr lang="zh-CN" altLang="en-US" dirty="0"/>
              <a:t>活跃</a:t>
            </a:r>
            <a:r>
              <a:rPr lang="en-US" altLang="zh-CN" dirty="0"/>
              <a:t>(</a:t>
            </a:r>
            <a:r>
              <a:rPr lang="en" altLang="zh-CN" dirty="0"/>
              <a:t>Active)</a:t>
            </a:r>
            <a:r>
              <a:rPr lang="zh-CN" altLang="en-US" dirty="0"/>
              <a:t>与过期</a:t>
            </a:r>
            <a:r>
              <a:rPr lang="en-US" altLang="zh-CN" dirty="0"/>
              <a:t>( </a:t>
            </a:r>
            <a:r>
              <a:rPr lang="en" altLang="zh-CN" dirty="0"/>
              <a:t>expired) </a:t>
            </a:r>
          </a:p>
          <a:p>
            <a:pPr lvl="1"/>
            <a:r>
              <a:rPr lang="zh-CN" altLang="en-US" dirty="0"/>
              <a:t>一共</a:t>
            </a:r>
            <a:r>
              <a:rPr lang="en-US" altLang="zh-CN" dirty="0"/>
              <a:t>140</a:t>
            </a:r>
            <a:r>
              <a:rPr lang="zh-CN" altLang="en-US" dirty="0"/>
              <a:t>个优先级 </a:t>
            </a:r>
            <a:r>
              <a:rPr lang="en-US" altLang="zh-CN" dirty="0"/>
              <a:t>[1,140] </a:t>
            </a:r>
          </a:p>
          <a:p>
            <a:pPr lvl="1"/>
            <a:r>
              <a:rPr lang="zh-CN" altLang="en-US" dirty="0"/>
              <a:t>数字越小，优先级越高 </a:t>
            </a:r>
          </a:p>
          <a:p>
            <a:endParaRPr lang="en-US" altLang="zh-CN" dirty="0"/>
          </a:p>
          <a:p>
            <a:r>
              <a:rPr lang="zh-CN" altLang="en-US" dirty="0"/>
              <a:t>问题</a:t>
            </a:r>
            <a:r>
              <a:rPr lang="en-US" altLang="zh-CN" dirty="0"/>
              <a:t>:</a:t>
            </a:r>
            <a:r>
              <a:rPr lang="zh-CN" altLang="en-US" dirty="0"/>
              <a:t>进程饿死</a:t>
            </a:r>
            <a:endParaRPr lang="en-US" altLang="zh-CN" dirty="0"/>
          </a:p>
          <a:p>
            <a:r>
              <a:rPr lang="zh-CN" altLang="en-US" dirty="0"/>
              <a:t>解决办法</a:t>
            </a:r>
            <a:r>
              <a:rPr lang="en-US" altLang="zh-CN" dirty="0"/>
              <a:t>:</a:t>
            </a:r>
            <a:r>
              <a:rPr lang="en" altLang="zh-CN" dirty="0"/>
              <a:t>O(1)</a:t>
            </a:r>
            <a:r>
              <a:rPr lang="zh-CN" altLang="en-US" dirty="0"/>
              <a:t>中的</a:t>
            </a:r>
            <a:r>
              <a:rPr lang="en" altLang="zh-CN" dirty="0"/>
              <a:t>Active</a:t>
            </a:r>
            <a:r>
              <a:rPr lang="zh-CN" altLang="en-US" dirty="0"/>
              <a:t>与</a:t>
            </a:r>
            <a:r>
              <a:rPr lang="en" altLang="zh-CN" dirty="0"/>
              <a:t>Expired</a:t>
            </a:r>
            <a:r>
              <a:rPr lang="zh-CN" altLang="en-US" dirty="0"/>
              <a:t>队列 </a:t>
            </a:r>
          </a:p>
          <a:p>
            <a:pPr lvl="1"/>
            <a:r>
              <a:rPr lang="zh-CN" altLang="en-US" dirty="0"/>
              <a:t>时间片用完后，从</a:t>
            </a:r>
            <a:r>
              <a:rPr lang="en" altLang="zh-CN" dirty="0"/>
              <a:t>active</a:t>
            </a:r>
            <a:r>
              <a:rPr lang="zh-CN" altLang="en-US" dirty="0"/>
              <a:t>转到</a:t>
            </a:r>
            <a:r>
              <a:rPr lang="en" altLang="zh-CN" dirty="0"/>
              <a:t>Expired</a:t>
            </a:r>
            <a:r>
              <a:rPr lang="zh-CN" altLang="en-US" dirty="0"/>
              <a:t>队列，让低优先级 进程有机会运行 </a:t>
            </a:r>
          </a:p>
          <a:p>
            <a:endParaRPr kumimoji="1" lang="zh-CN" altLang="en-US" dirty="0"/>
          </a:p>
        </p:txBody>
      </p:sp>
      <p:sp>
        <p:nvSpPr>
          <p:cNvPr id="3" name="标题 2">
            <a:extLst>
              <a:ext uri="{FF2B5EF4-FFF2-40B4-BE49-F238E27FC236}">
                <a16:creationId xmlns:a16="http://schemas.microsoft.com/office/drawing/2014/main" id="{4C9C9B31-2DFE-8645-AA56-80367D50F396}"/>
              </a:ext>
            </a:extLst>
          </p:cNvPr>
          <p:cNvSpPr>
            <a:spLocks noGrp="1"/>
          </p:cNvSpPr>
          <p:nvPr>
            <p:ph type="title"/>
          </p:nvPr>
        </p:nvSpPr>
        <p:spPr/>
        <p:txBody>
          <a:bodyPr/>
          <a:lstStyle/>
          <a:p>
            <a:r>
              <a:rPr lang="en" altLang="zh-CN" dirty="0" err="1">
                <a:effectLst/>
              </a:rPr>
              <a:t>Runqueue</a:t>
            </a:r>
            <a:r>
              <a:rPr lang="en" altLang="zh-CN" dirty="0">
                <a:effectLst/>
              </a:rPr>
              <a:t> </a:t>
            </a:r>
            <a:r>
              <a:rPr lang="zh-CN" altLang="en-US" dirty="0">
                <a:effectLst/>
              </a:rPr>
              <a:t>数据结构 </a:t>
            </a:r>
            <a:endParaRPr kumimoji="1" lang="zh-CN" altLang="en-US" dirty="0"/>
          </a:p>
        </p:txBody>
      </p:sp>
    </p:spTree>
    <p:extLst>
      <p:ext uri="{BB962C8B-B14F-4D97-AF65-F5344CB8AC3E}">
        <p14:creationId xmlns:p14="http://schemas.microsoft.com/office/powerpoint/2010/main" val="285680679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手机屏幕截图&#10;&#10;描述已自动生成">
            <a:extLst>
              <a:ext uri="{FF2B5EF4-FFF2-40B4-BE49-F238E27FC236}">
                <a16:creationId xmlns:a16="http://schemas.microsoft.com/office/drawing/2014/main" id="{4927626D-7B2B-2945-8FC8-773A362483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907" y="3963857"/>
            <a:ext cx="8563977" cy="1375802"/>
          </a:xfrm>
        </p:spPr>
      </p:pic>
      <p:sp>
        <p:nvSpPr>
          <p:cNvPr id="3" name="标题 2">
            <a:extLst>
              <a:ext uri="{FF2B5EF4-FFF2-40B4-BE49-F238E27FC236}">
                <a16:creationId xmlns:a16="http://schemas.microsoft.com/office/drawing/2014/main" id="{E28D6484-2994-5243-955F-DA0D2A1525C0}"/>
              </a:ext>
            </a:extLst>
          </p:cNvPr>
          <p:cNvSpPr>
            <a:spLocks noGrp="1"/>
          </p:cNvSpPr>
          <p:nvPr>
            <p:ph type="title"/>
          </p:nvPr>
        </p:nvSpPr>
        <p:spPr/>
        <p:txBody>
          <a:bodyPr/>
          <a:lstStyle/>
          <a:p>
            <a:r>
              <a:rPr kumimoji="1" lang="en-US" altLang="zh-CN" dirty="0"/>
              <a:t>Jiffies</a:t>
            </a:r>
            <a:r>
              <a:rPr kumimoji="1" lang="zh-CN" altLang="en-US" dirty="0"/>
              <a:t>相关的宏</a:t>
            </a:r>
          </a:p>
        </p:txBody>
      </p:sp>
      <p:pic>
        <p:nvPicPr>
          <p:cNvPr id="7" name="图片 6" descr="手机屏幕截图&#10;&#10;描述已自动生成">
            <a:extLst>
              <a:ext uri="{FF2B5EF4-FFF2-40B4-BE49-F238E27FC236}">
                <a16:creationId xmlns:a16="http://schemas.microsoft.com/office/drawing/2014/main" id="{A32ACC9F-B5E3-7A4F-B2E0-1F087ABD4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67" y="1925789"/>
            <a:ext cx="8598066" cy="1445968"/>
          </a:xfrm>
          <a:prstGeom prst="rect">
            <a:avLst/>
          </a:prstGeom>
        </p:spPr>
      </p:pic>
    </p:spTree>
    <p:extLst>
      <p:ext uri="{BB962C8B-B14F-4D97-AF65-F5344CB8AC3E}">
        <p14:creationId xmlns:p14="http://schemas.microsoft.com/office/powerpoint/2010/main" val="29044473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手机屏幕的截图&#10;&#10;描述已自动生成">
            <a:extLst>
              <a:ext uri="{FF2B5EF4-FFF2-40B4-BE49-F238E27FC236}">
                <a16:creationId xmlns:a16="http://schemas.microsoft.com/office/drawing/2014/main" id="{55BA8397-F975-044A-97C7-3A886AEAF8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5427" y="1501402"/>
            <a:ext cx="7533146" cy="4519886"/>
          </a:xfrm>
          <a:noFill/>
        </p:spPr>
      </p:pic>
      <p:sp>
        <p:nvSpPr>
          <p:cNvPr id="3" name="标题 2">
            <a:extLst>
              <a:ext uri="{FF2B5EF4-FFF2-40B4-BE49-F238E27FC236}">
                <a16:creationId xmlns:a16="http://schemas.microsoft.com/office/drawing/2014/main" id="{CF3DD4C4-17AE-9A46-9B7D-DEDFC3905150}"/>
              </a:ext>
            </a:extLst>
          </p:cNvPr>
          <p:cNvSpPr>
            <a:spLocks noGrp="1"/>
          </p:cNvSpPr>
          <p:nvPr>
            <p:ph type="title"/>
          </p:nvPr>
        </p:nvSpPr>
        <p:spPr>
          <a:xfrm>
            <a:off x="0" y="770244"/>
            <a:ext cx="9144000" cy="514350"/>
          </a:xfrm>
        </p:spPr>
        <p:txBody>
          <a:bodyPr wrap="square" anchor="ctr">
            <a:normAutofit/>
          </a:bodyPr>
          <a:lstStyle/>
          <a:p>
            <a:r>
              <a:rPr lang="en" altLang="zh-CN" dirty="0"/>
              <a:t>Active</a:t>
            </a:r>
            <a:r>
              <a:rPr lang="zh-CN" altLang="en-US" dirty="0"/>
              <a:t>与</a:t>
            </a:r>
            <a:r>
              <a:rPr lang="en" altLang="zh-CN" dirty="0"/>
              <a:t>Expired</a:t>
            </a:r>
            <a:r>
              <a:rPr lang="zh-CN" altLang="en" dirty="0"/>
              <a:t>队列</a:t>
            </a:r>
            <a:endParaRPr kumimoji="1" lang="zh-CN" altLang="en-US" dirty="0"/>
          </a:p>
        </p:txBody>
      </p:sp>
    </p:spTree>
    <p:extLst>
      <p:ext uri="{BB962C8B-B14F-4D97-AF65-F5344CB8AC3E}">
        <p14:creationId xmlns:p14="http://schemas.microsoft.com/office/powerpoint/2010/main" val="380229075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5A7A18D-687D-C440-81CB-37E0B5ABF1C7}"/>
              </a:ext>
            </a:extLst>
          </p:cNvPr>
          <p:cNvSpPr>
            <a:spLocks noGrp="1"/>
          </p:cNvSpPr>
          <p:nvPr>
            <p:ph idx="1"/>
          </p:nvPr>
        </p:nvSpPr>
        <p:spPr/>
        <p:txBody>
          <a:bodyPr/>
          <a:lstStyle/>
          <a:p>
            <a:r>
              <a:rPr lang="en" altLang="zh-CN" dirty="0"/>
              <a:t>O(N)</a:t>
            </a:r>
            <a:r>
              <a:rPr lang="zh-CN" altLang="en-US" dirty="0"/>
              <a:t>复杂度</a:t>
            </a:r>
            <a:endParaRPr lang="en-US" altLang="zh-CN" dirty="0"/>
          </a:p>
          <a:p>
            <a:r>
              <a:rPr lang="zh-CN" altLang="en-US" dirty="0"/>
              <a:t>在调度时，每个进程都需要被检查 </a:t>
            </a:r>
          </a:p>
          <a:p>
            <a:endParaRPr kumimoji="1" lang="zh-CN" altLang="en-US" dirty="0"/>
          </a:p>
        </p:txBody>
      </p:sp>
      <p:sp>
        <p:nvSpPr>
          <p:cNvPr id="3" name="标题 2">
            <a:extLst>
              <a:ext uri="{FF2B5EF4-FFF2-40B4-BE49-F238E27FC236}">
                <a16:creationId xmlns:a16="http://schemas.microsoft.com/office/drawing/2014/main" id="{D8190008-9BD4-054C-BE1D-40256AAC0653}"/>
              </a:ext>
            </a:extLst>
          </p:cNvPr>
          <p:cNvSpPr>
            <a:spLocks noGrp="1"/>
          </p:cNvSpPr>
          <p:nvPr>
            <p:ph type="title"/>
          </p:nvPr>
        </p:nvSpPr>
        <p:spPr/>
        <p:txBody>
          <a:bodyPr/>
          <a:lstStyle/>
          <a:p>
            <a:r>
              <a:rPr lang="zh-CN" altLang="en-US" dirty="0">
                <a:effectLst/>
              </a:rPr>
              <a:t>传统选择调度进程算法 </a:t>
            </a:r>
            <a:endParaRPr kumimoji="1" lang="zh-CN" altLang="en-US" dirty="0"/>
          </a:p>
        </p:txBody>
      </p:sp>
      <p:pic>
        <p:nvPicPr>
          <p:cNvPr id="5" name="图片 4" descr="手机屏幕截图&#10;&#10;描述已自动生成">
            <a:extLst>
              <a:ext uri="{FF2B5EF4-FFF2-40B4-BE49-F238E27FC236}">
                <a16:creationId xmlns:a16="http://schemas.microsoft.com/office/drawing/2014/main" id="{78D76530-89AF-DC48-AE44-01A132323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192" y="2830780"/>
            <a:ext cx="8461616" cy="2707069"/>
          </a:xfrm>
          <a:prstGeom prst="rect">
            <a:avLst/>
          </a:prstGeom>
        </p:spPr>
      </p:pic>
    </p:spTree>
    <p:extLst>
      <p:ext uri="{BB962C8B-B14F-4D97-AF65-F5344CB8AC3E}">
        <p14:creationId xmlns:p14="http://schemas.microsoft.com/office/powerpoint/2010/main" val="187719259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4104C67-E7D2-614E-A038-20F622D8FF5A}"/>
              </a:ext>
            </a:extLst>
          </p:cNvPr>
          <p:cNvSpPr>
            <a:spLocks noGrp="1"/>
          </p:cNvSpPr>
          <p:nvPr>
            <p:ph idx="1"/>
          </p:nvPr>
        </p:nvSpPr>
        <p:spPr/>
        <p:txBody>
          <a:bodyPr/>
          <a:lstStyle/>
          <a:p>
            <a:r>
              <a:rPr lang="zh-CN" altLang="en-US" dirty="0"/>
              <a:t>调度过程</a:t>
            </a:r>
            <a:endParaRPr lang="en-US" altLang="zh-CN" dirty="0"/>
          </a:p>
          <a:p>
            <a:pPr lvl="1"/>
            <a:r>
              <a:rPr lang="en-US" altLang="zh-CN" dirty="0"/>
              <a:t>1.</a:t>
            </a:r>
            <a:r>
              <a:rPr lang="zh-CN" altLang="en-US" dirty="0"/>
              <a:t>从活跃队列数组中找到最高优先级的非空队列 </a:t>
            </a:r>
          </a:p>
          <a:p>
            <a:pPr lvl="2"/>
            <a:r>
              <a:rPr lang="zh-CN" altLang="en-US" dirty="0"/>
              <a:t>如果为空，则交换活跃队列数组与过期队列数组 </a:t>
            </a:r>
          </a:p>
          <a:p>
            <a:pPr lvl="1"/>
            <a:r>
              <a:rPr lang="en-US" altLang="zh-CN" dirty="0"/>
              <a:t>2. </a:t>
            </a:r>
            <a:r>
              <a:rPr lang="zh-CN" altLang="en-US" dirty="0"/>
              <a:t>从选择的队列中找到第一个进程 </a:t>
            </a:r>
          </a:p>
          <a:p>
            <a:pPr lvl="1"/>
            <a:r>
              <a:rPr lang="en-US" altLang="zh-CN" dirty="0"/>
              <a:t>3. </a:t>
            </a:r>
            <a:r>
              <a:rPr lang="zh-CN" altLang="en-US" dirty="0"/>
              <a:t>调整该进程的优先级 </a:t>
            </a:r>
          </a:p>
          <a:p>
            <a:pPr lvl="1"/>
            <a:r>
              <a:rPr lang="en-US" altLang="zh-CN" dirty="0"/>
              <a:t>4. </a:t>
            </a:r>
            <a:r>
              <a:rPr lang="zh-CN" altLang="en-US" dirty="0"/>
              <a:t>切换到该进程执行 </a:t>
            </a:r>
          </a:p>
          <a:p>
            <a:pPr lvl="1"/>
            <a:r>
              <a:rPr lang="en-US" altLang="zh-CN" dirty="0"/>
              <a:t>5. </a:t>
            </a:r>
            <a:r>
              <a:rPr lang="zh-CN" altLang="en-US" dirty="0"/>
              <a:t>当进程用完时间片，则将该进程插入过期队列数组中 的对应队列，并调用</a:t>
            </a:r>
            <a:r>
              <a:rPr lang="en" altLang="zh-CN" dirty="0"/>
              <a:t>schedule</a:t>
            </a:r>
            <a:r>
              <a:rPr lang="zh-CN" altLang="en-US" dirty="0"/>
              <a:t>进行下一次调度 </a:t>
            </a:r>
          </a:p>
          <a:p>
            <a:r>
              <a:rPr lang="zh-CN" altLang="en-US" dirty="0"/>
              <a:t>优势</a:t>
            </a:r>
            <a:endParaRPr lang="en-US" altLang="zh-CN" dirty="0"/>
          </a:p>
          <a:p>
            <a:pPr lvl="1"/>
            <a:r>
              <a:rPr lang="zh-CN" altLang="en-US" dirty="0"/>
              <a:t>交换活跃数组和过期数组，给低优先级进程运行机会 </a:t>
            </a:r>
          </a:p>
          <a:p>
            <a:pPr lvl="2"/>
            <a:r>
              <a:rPr lang="zh-CN" altLang="en-US" dirty="0"/>
              <a:t>防止饿死 </a:t>
            </a:r>
          </a:p>
          <a:p>
            <a:pPr lvl="1"/>
            <a:r>
              <a:rPr lang="zh-CN" altLang="en-US" dirty="0"/>
              <a:t>时间复杂度低</a:t>
            </a:r>
            <a:r>
              <a:rPr lang="en-US" altLang="zh-CN" dirty="0"/>
              <a:t>: </a:t>
            </a:r>
            <a:r>
              <a:rPr lang="en" altLang="zh-CN" dirty="0"/>
              <a:t>O(1) </a:t>
            </a:r>
          </a:p>
          <a:p>
            <a:pPr lvl="1"/>
            <a:r>
              <a:rPr lang="zh-CN" altLang="en-US" dirty="0"/>
              <a:t>只在开始运行和结束运行时涉及进程相关数据的访问 </a:t>
            </a:r>
          </a:p>
          <a:p>
            <a:endParaRPr kumimoji="1" lang="zh-CN" altLang="en-US" dirty="0"/>
          </a:p>
        </p:txBody>
      </p:sp>
      <p:sp>
        <p:nvSpPr>
          <p:cNvPr id="3" name="标题 2">
            <a:extLst>
              <a:ext uri="{FF2B5EF4-FFF2-40B4-BE49-F238E27FC236}">
                <a16:creationId xmlns:a16="http://schemas.microsoft.com/office/drawing/2014/main" id="{C36A3344-B6FA-4B46-887C-509A8B38F8C7}"/>
              </a:ext>
            </a:extLst>
          </p:cNvPr>
          <p:cNvSpPr>
            <a:spLocks noGrp="1"/>
          </p:cNvSpPr>
          <p:nvPr>
            <p:ph type="title"/>
          </p:nvPr>
        </p:nvSpPr>
        <p:spPr/>
        <p:txBody>
          <a:bodyPr/>
          <a:lstStyle/>
          <a:p>
            <a:r>
              <a:rPr lang="en" altLang="zh-CN" dirty="0">
                <a:effectLst/>
              </a:rPr>
              <a:t>O(1)</a:t>
            </a:r>
            <a:r>
              <a:rPr lang="zh-CN" altLang="en-US" dirty="0">
                <a:effectLst/>
              </a:rPr>
              <a:t>调度器调度过程 </a:t>
            </a:r>
            <a:endParaRPr kumimoji="1" lang="zh-CN" altLang="en-US" dirty="0"/>
          </a:p>
        </p:txBody>
      </p:sp>
    </p:spTree>
    <p:extLst>
      <p:ext uri="{BB962C8B-B14F-4D97-AF65-F5344CB8AC3E}">
        <p14:creationId xmlns:p14="http://schemas.microsoft.com/office/powerpoint/2010/main" val="27282394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5E0B295-9201-4741-86AD-53BE04DD1240}"/>
              </a:ext>
            </a:extLst>
          </p:cNvPr>
          <p:cNvSpPr>
            <a:spLocks noGrp="1"/>
          </p:cNvSpPr>
          <p:nvPr>
            <p:ph idx="1"/>
          </p:nvPr>
        </p:nvSpPr>
        <p:spPr/>
        <p:txBody>
          <a:bodyPr/>
          <a:lstStyle/>
          <a:p>
            <a:r>
              <a:rPr lang="zh-CN" altLang="en-US" dirty="0"/>
              <a:t>时间复杂度低</a:t>
            </a:r>
            <a:r>
              <a:rPr lang="en-US" altLang="zh-CN" dirty="0"/>
              <a:t>: </a:t>
            </a:r>
            <a:r>
              <a:rPr lang="en" altLang="zh-CN" dirty="0"/>
              <a:t>O(1)</a:t>
            </a:r>
          </a:p>
          <a:p>
            <a:pPr lvl="1"/>
            <a:r>
              <a:rPr lang="zh-CN" altLang="en-US" dirty="0"/>
              <a:t>只依赖与优先级的数量</a:t>
            </a:r>
            <a:endParaRPr lang="en-US" altLang="zh-CN" dirty="0"/>
          </a:p>
          <a:p>
            <a:pPr lvl="1"/>
            <a:r>
              <a:rPr lang="zh-CN" altLang="en-US" dirty="0"/>
              <a:t>与系统中的进程数量无关 </a:t>
            </a:r>
          </a:p>
          <a:p>
            <a:r>
              <a:rPr lang="zh-CN" altLang="en-US" dirty="0"/>
              <a:t>实现</a:t>
            </a:r>
            <a:r>
              <a:rPr lang="en-US" altLang="zh-CN" dirty="0"/>
              <a:t>: </a:t>
            </a:r>
            <a:r>
              <a:rPr lang="en" altLang="zh-CN" dirty="0"/>
              <a:t>bitmap </a:t>
            </a:r>
            <a:r>
              <a:rPr lang="zh-CN" altLang="en-US" dirty="0"/>
              <a:t>用于快速查找</a:t>
            </a:r>
            <a:endParaRPr lang="en-US" altLang="zh-CN" dirty="0"/>
          </a:p>
          <a:p>
            <a:pPr lvl="1"/>
            <a:r>
              <a:rPr lang="en-US" altLang="zh-CN" dirty="0"/>
              <a:t>140</a:t>
            </a:r>
            <a:r>
              <a:rPr lang="zh-CN" altLang="en-US" dirty="0"/>
              <a:t>个</a:t>
            </a:r>
            <a:r>
              <a:rPr lang="en" altLang="zh-CN" dirty="0"/>
              <a:t>queue</a:t>
            </a:r>
            <a:r>
              <a:rPr lang="zh-CN" altLang="en-US" dirty="0"/>
              <a:t>只需要</a:t>
            </a:r>
            <a:r>
              <a:rPr lang="en-US" altLang="zh-CN" dirty="0"/>
              <a:t>5</a:t>
            </a:r>
            <a:r>
              <a:rPr lang="zh-CN" altLang="en-US" dirty="0"/>
              <a:t>个</a:t>
            </a:r>
            <a:r>
              <a:rPr lang="en" altLang="zh-CN" dirty="0"/>
              <a:t>integer</a:t>
            </a:r>
            <a:r>
              <a:rPr lang="zh-CN" altLang="en-US" dirty="0"/>
              <a:t>进行表示</a:t>
            </a:r>
            <a:endParaRPr lang="en-US" altLang="zh-CN" dirty="0"/>
          </a:p>
          <a:p>
            <a:pPr lvl="1"/>
            <a:r>
              <a:rPr lang="zh-CN" altLang="en-US" dirty="0"/>
              <a:t>从中查找第一个非零位</a:t>
            </a:r>
            <a:endParaRPr lang="en-US" altLang="zh-CN" dirty="0"/>
          </a:p>
          <a:p>
            <a:pPr lvl="1"/>
            <a:r>
              <a:rPr lang="zh-CN" altLang="en-US" dirty="0"/>
              <a:t>硬件指令可以完成这种查找 </a:t>
            </a:r>
          </a:p>
          <a:p>
            <a:pPr lvl="2"/>
            <a:r>
              <a:rPr lang="en" altLang="zh-CN" dirty="0" err="1"/>
              <a:t>Bsfl</a:t>
            </a:r>
            <a:r>
              <a:rPr lang="en" altLang="zh-CN" dirty="0"/>
              <a:t> on x86 </a:t>
            </a:r>
          </a:p>
          <a:p>
            <a:endParaRPr kumimoji="1" lang="zh-CN" altLang="en-US" dirty="0"/>
          </a:p>
        </p:txBody>
      </p:sp>
      <p:sp>
        <p:nvSpPr>
          <p:cNvPr id="3" name="标题 2">
            <a:extLst>
              <a:ext uri="{FF2B5EF4-FFF2-40B4-BE49-F238E27FC236}">
                <a16:creationId xmlns:a16="http://schemas.microsoft.com/office/drawing/2014/main" id="{AFCD2607-FD55-B442-AAEF-56A30C674BAD}"/>
              </a:ext>
            </a:extLst>
          </p:cNvPr>
          <p:cNvSpPr>
            <a:spLocks noGrp="1"/>
          </p:cNvSpPr>
          <p:nvPr>
            <p:ph type="title"/>
          </p:nvPr>
        </p:nvSpPr>
        <p:spPr/>
        <p:txBody>
          <a:bodyPr/>
          <a:lstStyle/>
          <a:p>
            <a:r>
              <a:rPr lang="zh-CN" altLang="en-US" dirty="0">
                <a:effectLst/>
              </a:rPr>
              <a:t>在队列数组中查找最高优先级队列 </a:t>
            </a:r>
            <a:endParaRPr kumimoji="1" lang="zh-CN" altLang="en-US" dirty="0"/>
          </a:p>
        </p:txBody>
      </p:sp>
    </p:spTree>
    <p:extLst>
      <p:ext uri="{BB962C8B-B14F-4D97-AF65-F5344CB8AC3E}">
        <p14:creationId xmlns:p14="http://schemas.microsoft.com/office/powerpoint/2010/main" val="295772921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F3FB019-ECF2-8644-BDB6-3E013AAABC8B}"/>
              </a:ext>
            </a:extLst>
          </p:cNvPr>
          <p:cNvSpPr>
            <a:spLocks noGrp="1"/>
          </p:cNvSpPr>
          <p:nvPr>
            <p:ph idx="1"/>
          </p:nvPr>
        </p:nvSpPr>
        <p:spPr/>
        <p:txBody>
          <a:bodyPr/>
          <a:lstStyle/>
          <a:p>
            <a:r>
              <a:rPr lang="en" altLang="zh-CN" dirty="0" err="1"/>
              <a:t>task_struct</a:t>
            </a:r>
            <a:r>
              <a:rPr lang="en" altLang="zh-CN" dirty="0"/>
              <a:t> </a:t>
            </a:r>
            <a:r>
              <a:rPr lang="zh-CN" altLang="en-US" dirty="0"/>
              <a:t>数据结构中的</a:t>
            </a:r>
            <a:r>
              <a:rPr lang="en" altLang="zh-CN" dirty="0" err="1"/>
              <a:t>time_slice</a:t>
            </a:r>
            <a:r>
              <a:rPr lang="zh-CN" altLang="en-US" dirty="0"/>
              <a:t>字段 </a:t>
            </a:r>
          </a:p>
          <a:p>
            <a:r>
              <a:rPr lang="zh-CN" altLang="en-US" dirty="0"/>
              <a:t>高优先级的进程总是得到更大的时间片 </a:t>
            </a:r>
          </a:p>
          <a:p>
            <a:r>
              <a:rPr lang="en" altLang="zh-CN" dirty="0" err="1"/>
              <a:t>task_timeslice</a:t>
            </a:r>
            <a:r>
              <a:rPr lang="en" altLang="zh-CN" dirty="0"/>
              <a:t>() in </a:t>
            </a:r>
            <a:r>
              <a:rPr lang="en" altLang="zh-CN" dirty="0" err="1"/>
              <a:t>sched.c</a:t>
            </a:r>
            <a:endParaRPr lang="en" altLang="zh-CN" dirty="0"/>
          </a:p>
          <a:p>
            <a:pPr lvl="1"/>
            <a:r>
              <a:rPr lang="en" altLang="zh-CN" dirty="0"/>
              <a:t>If(</a:t>
            </a:r>
            <a:r>
              <a:rPr lang="en" altLang="zh-CN" dirty="0" err="1"/>
              <a:t>static_priority</a:t>
            </a:r>
            <a:r>
              <a:rPr lang="en" altLang="zh-CN" dirty="0"/>
              <a:t> &lt;120) </a:t>
            </a:r>
            <a:r>
              <a:rPr lang="en" altLang="zh-CN" dirty="0" err="1"/>
              <a:t>time_slice</a:t>
            </a:r>
            <a:r>
              <a:rPr lang="en" altLang="zh-CN" dirty="0"/>
              <a:t> = (140-static_priority)*20</a:t>
            </a:r>
          </a:p>
          <a:p>
            <a:pPr lvl="1"/>
            <a:r>
              <a:rPr lang="en" altLang="zh-CN" dirty="0"/>
              <a:t>If(</a:t>
            </a:r>
            <a:r>
              <a:rPr lang="en" altLang="zh-CN" dirty="0" err="1"/>
              <a:t>static_priority</a:t>
            </a:r>
            <a:r>
              <a:rPr lang="en" altLang="zh-CN" dirty="0"/>
              <a:t>&gt;=120) </a:t>
            </a:r>
            <a:r>
              <a:rPr lang="en" altLang="zh-CN" dirty="0" err="1"/>
              <a:t>time_slice</a:t>
            </a:r>
            <a:r>
              <a:rPr lang="en" altLang="zh-CN" dirty="0"/>
              <a:t> = (140-static_priority)*5 </a:t>
            </a:r>
          </a:p>
          <a:p>
            <a:endParaRPr kumimoji="1" lang="zh-CN" altLang="en-US" dirty="0"/>
          </a:p>
        </p:txBody>
      </p:sp>
      <p:sp>
        <p:nvSpPr>
          <p:cNvPr id="3" name="标题 2">
            <a:extLst>
              <a:ext uri="{FF2B5EF4-FFF2-40B4-BE49-F238E27FC236}">
                <a16:creationId xmlns:a16="http://schemas.microsoft.com/office/drawing/2014/main" id="{02535B28-2FD4-534D-91C0-DECFB6A85595}"/>
              </a:ext>
            </a:extLst>
          </p:cNvPr>
          <p:cNvSpPr>
            <a:spLocks noGrp="1"/>
          </p:cNvSpPr>
          <p:nvPr>
            <p:ph type="title"/>
          </p:nvPr>
        </p:nvSpPr>
        <p:spPr/>
        <p:txBody>
          <a:bodyPr/>
          <a:lstStyle/>
          <a:p>
            <a:r>
              <a:rPr lang="zh-CN" altLang="en-US" dirty="0">
                <a:effectLst/>
              </a:rPr>
              <a:t>计算时间片 </a:t>
            </a:r>
            <a:endParaRPr kumimoji="1" lang="zh-CN" altLang="en-US" dirty="0"/>
          </a:p>
        </p:txBody>
      </p:sp>
      <p:pic>
        <p:nvPicPr>
          <p:cNvPr id="5" name="图片 4" descr="截图里有图片&#10;&#10;描述已自动生成">
            <a:extLst>
              <a:ext uri="{FF2B5EF4-FFF2-40B4-BE49-F238E27FC236}">
                <a16:creationId xmlns:a16="http://schemas.microsoft.com/office/drawing/2014/main" id="{F136DED6-1CB1-264C-A3DE-1D06BA421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139" y="3561938"/>
            <a:ext cx="6869723" cy="2872154"/>
          </a:xfrm>
          <a:prstGeom prst="rect">
            <a:avLst/>
          </a:prstGeom>
        </p:spPr>
      </p:pic>
    </p:spTree>
    <p:extLst>
      <p:ext uri="{BB962C8B-B14F-4D97-AF65-F5344CB8AC3E}">
        <p14:creationId xmlns:p14="http://schemas.microsoft.com/office/powerpoint/2010/main" val="162787171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82CE77F-6D3A-1344-B6D9-01BADA51BB4D}"/>
              </a:ext>
            </a:extLst>
          </p:cNvPr>
          <p:cNvSpPr>
            <a:spLocks noGrp="1"/>
          </p:cNvSpPr>
          <p:nvPr>
            <p:ph idx="1"/>
          </p:nvPr>
        </p:nvSpPr>
        <p:spPr>
          <a:xfrm>
            <a:off x="451339" y="1284595"/>
            <a:ext cx="8241323" cy="5135507"/>
          </a:xfrm>
        </p:spPr>
        <p:txBody>
          <a:bodyPr/>
          <a:lstStyle/>
          <a:p>
            <a:r>
              <a:rPr lang="en" altLang="zh-CN" sz="2215" dirty="0"/>
              <a:t>O(1) </a:t>
            </a:r>
            <a:r>
              <a:rPr lang="zh-CN" altLang="en-US" sz="2215" dirty="0"/>
              <a:t>调度器</a:t>
            </a:r>
            <a:r>
              <a:rPr lang="en-US" altLang="zh-CN" sz="2215" dirty="0"/>
              <a:t>:</a:t>
            </a:r>
            <a:r>
              <a:rPr lang="zh-CN" altLang="en-US" sz="2215" dirty="0"/>
              <a:t>多核</a:t>
            </a:r>
            <a:r>
              <a:rPr lang="en-US" altLang="zh-CN" sz="2215" dirty="0"/>
              <a:t>/</a:t>
            </a:r>
            <a:r>
              <a:rPr lang="en" altLang="zh-CN" sz="2215" dirty="0"/>
              <a:t>SMP </a:t>
            </a:r>
            <a:r>
              <a:rPr lang="zh-CN" altLang="en-US" sz="2215" dirty="0"/>
              <a:t>支持 </a:t>
            </a:r>
          </a:p>
          <a:p>
            <a:pPr lvl="1"/>
            <a:r>
              <a:rPr lang="zh-CN" altLang="en-US" sz="1662" dirty="0"/>
              <a:t>在一定时间间隔后，进行 </a:t>
            </a:r>
            <a:r>
              <a:rPr lang="en" altLang="zh-CN" sz="1662" dirty="0"/>
              <a:t>load balance </a:t>
            </a:r>
            <a:r>
              <a:rPr lang="zh-CN" altLang="en-US" sz="1662" dirty="0"/>
              <a:t>分析 </a:t>
            </a:r>
          </a:p>
          <a:p>
            <a:pPr lvl="1"/>
            <a:r>
              <a:rPr lang="en" altLang="zh-CN" sz="1662" dirty="0" err="1"/>
              <a:t>rq</a:t>
            </a:r>
            <a:r>
              <a:rPr lang="en" altLang="zh-CN" sz="1662" dirty="0"/>
              <a:t>&gt; </a:t>
            </a:r>
            <a:r>
              <a:rPr lang="en" altLang="zh-CN" sz="1662" dirty="0" err="1"/>
              <a:t>cpu_load</a:t>
            </a:r>
            <a:r>
              <a:rPr lang="en" altLang="zh-CN" sz="1662" dirty="0"/>
              <a:t> : represents load on the CPU </a:t>
            </a:r>
          </a:p>
          <a:p>
            <a:pPr lvl="1"/>
            <a:r>
              <a:rPr lang="zh-CN" altLang="en-US" sz="1662" dirty="0"/>
              <a:t>在每个时钟中断后进行计算 </a:t>
            </a:r>
            <a:endParaRPr lang="en-US" altLang="zh-CN" sz="1662" dirty="0"/>
          </a:p>
          <a:p>
            <a:pPr lvl="1"/>
            <a:r>
              <a:rPr lang="en" altLang="zh-CN" sz="1662" dirty="0" err="1"/>
              <a:t>current_load</a:t>
            </a:r>
            <a:r>
              <a:rPr lang="en" altLang="zh-CN" sz="1662" dirty="0"/>
              <a:t> = </a:t>
            </a:r>
            <a:r>
              <a:rPr lang="en" altLang="zh-CN" sz="1662" dirty="0" err="1"/>
              <a:t>rq</a:t>
            </a:r>
            <a:r>
              <a:rPr lang="en" altLang="zh-CN" sz="1662" dirty="0"/>
              <a:t>&gt;</a:t>
            </a:r>
            <a:r>
              <a:rPr lang="en" altLang="zh-CN" sz="1662" dirty="0" err="1"/>
              <a:t>nr_running</a:t>
            </a:r>
            <a:r>
              <a:rPr lang="en" altLang="zh-CN" sz="1662" dirty="0"/>
              <a:t> * SCHED_LOAD_SCALE; </a:t>
            </a:r>
          </a:p>
          <a:p>
            <a:pPr lvl="1"/>
            <a:r>
              <a:rPr lang="en" altLang="zh-CN" sz="1662" dirty="0"/>
              <a:t>Pulling </a:t>
            </a:r>
            <a:r>
              <a:rPr lang="zh-CN" altLang="en-US" sz="1662" dirty="0"/>
              <a:t>进程而不是 </a:t>
            </a:r>
            <a:r>
              <a:rPr lang="en" altLang="zh-CN" sz="1662" dirty="0"/>
              <a:t>pushing </a:t>
            </a:r>
            <a:r>
              <a:rPr lang="zh-CN" altLang="en-US" sz="1662" dirty="0"/>
              <a:t>进程 </a:t>
            </a:r>
            <a:endParaRPr lang="en-US" altLang="zh-CN" sz="1662" dirty="0"/>
          </a:p>
          <a:p>
            <a:r>
              <a:rPr lang="zh-CN" altLang="en-US" sz="2215" dirty="0"/>
              <a:t>时钟中断中与调度相关的函数</a:t>
            </a:r>
            <a:r>
              <a:rPr lang="en" altLang="zh-CN" sz="2215" dirty="0" err="1"/>
              <a:t>Scheduler_tick</a:t>
            </a:r>
            <a:r>
              <a:rPr lang="en" altLang="zh-CN" sz="2215" dirty="0"/>
              <a:t>()</a:t>
            </a:r>
          </a:p>
          <a:p>
            <a:pPr lvl="1"/>
            <a:r>
              <a:rPr lang="zh-CN" altLang="en-US" sz="1662" dirty="0"/>
              <a:t>每个</a:t>
            </a:r>
            <a:r>
              <a:rPr lang="en" altLang="zh-CN" sz="1662" dirty="0"/>
              <a:t>tick</a:t>
            </a:r>
            <a:r>
              <a:rPr lang="zh-CN" altLang="en-US" sz="1662" dirty="0"/>
              <a:t>得到调用 </a:t>
            </a:r>
          </a:p>
          <a:p>
            <a:pPr lvl="2"/>
            <a:r>
              <a:rPr lang="en" altLang="zh-CN" sz="1662" dirty="0" err="1"/>
              <a:t>Timer_interrupt</a:t>
            </a:r>
            <a:r>
              <a:rPr lang="en" altLang="zh-CN" sz="1662" dirty="0"/>
              <a:t>-&gt;</a:t>
            </a:r>
            <a:r>
              <a:rPr lang="en" altLang="zh-CN" sz="1662" dirty="0" err="1"/>
              <a:t>do_timer_interrupt</a:t>
            </a:r>
            <a:r>
              <a:rPr lang="en" altLang="zh-CN" sz="1662" dirty="0"/>
              <a:t>- &gt;</a:t>
            </a:r>
            <a:r>
              <a:rPr lang="en" altLang="zh-CN" sz="1662" dirty="0" err="1"/>
              <a:t>do_timer_interrupt_hook</a:t>
            </a:r>
            <a:r>
              <a:rPr lang="en" altLang="zh-CN" sz="1662" dirty="0"/>
              <a:t>-&gt;</a:t>
            </a:r>
            <a:r>
              <a:rPr lang="en" altLang="zh-CN" sz="1662" dirty="0" err="1"/>
              <a:t>update_process_times</a:t>
            </a:r>
            <a:r>
              <a:rPr lang="en" altLang="zh-CN" sz="1662" dirty="0"/>
              <a:t> </a:t>
            </a:r>
          </a:p>
          <a:p>
            <a:r>
              <a:rPr lang="zh-CN" altLang="en-US" sz="2215" dirty="0"/>
              <a:t>如果是</a:t>
            </a:r>
            <a:r>
              <a:rPr lang="en" altLang="zh-CN" sz="2215" dirty="0"/>
              <a:t>SCHED_FIFO,</a:t>
            </a:r>
            <a:r>
              <a:rPr lang="zh-CN" altLang="en-US" sz="2215" dirty="0"/>
              <a:t>不做任何操作</a:t>
            </a:r>
            <a:endParaRPr lang="en-US" altLang="zh-CN" sz="2215" dirty="0"/>
          </a:p>
          <a:p>
            <a:pPr lvl="1"/>
            <a:r>
              <a:rPr lang="en" altLang="zh-CN" sz="1662" dirty="0"/>
              <a:t>SCHED_FIFO</a:t>
            </a:r>
            <a:r>
              <a:rPr lang="zh-CN" altLang="en-US" sz="1662" dirty="0"/>
              <a:t>进程不可抢占 </a:t>
            </a:r>
          </a:p>
          <a:p>
            <a:r>
              <a:rPr lang="zh-CN" altLang="en-US" sz="2215" dirty="0"/>
              <a:t>如果是</a:t>
            </a:r>
            <a:r>
              <a:rPr lang="en" altLang="zh-CN" sz="2215" dirty="0"/>
              <a:t>SCHED_RR</a:t>
            </a:r>
            <a:r>
              <a:rPr lang="zh-CN" altLang="en" sz="2215" dirty="0"/>
              <a:t>，</a:t>
            </a:r>
            <a:r>
              <a:rPr lang="zh-CN" altLang="en-US" sz="2215" dirty="0"/>
              <a:t>则更新时间片</a:t>
            </a:r>
            <a:endParaRPr lang="en-US" altLang="zh-CN" sz="2215" dirty="0"/>
          </a:p>
          <a:p>
            <a:pPr lvl="1"/>
            <a:r>
              <a:rPr lang="zh-CN" altLang="en-US" sz="1662" dirty="0"/>
              <a:t>若时间片用完，则放置至</a:t>
            </a:r>
            <a:r>
              <a:rPr lang="en" altLang="zh-CN" sz="1662" dirty="0" err="1"/>
              <a:t>rq</a:t>
            </a:r>
            <a:r>
              <a:rPr lang="en" altLang="zh-CN" sz="1662" dirty="0"/>
              <a:t>-&gt;</a:t>
            </a:r>
            <a:r>
              <a:rPr lang="en" altLang="zh-CN" sz="1662" dirty="0" err="1"/>
              <a:t>acive</a:t>
            </a:r>
            <a:r>
              <a:rPr lang="en" altLang="zh-CN" sz="1662" dirty="0"/>
              <a:t>[</a:t>
            </a:r>
            <a:r>
              <a:rPr lang="en" altLang="zh-CN" sz="1662" dirty="0" err="1"/>
              <a:t>prio</a:t>
            </a:r>
            <a:r>
              <a:rPr lang="en" altLang="zh-CN" sz="1662" dirty="0"/>
              <a:t>]</a:t>
            </a:r>
            <a:r>
              <a:rPr lang="zh-CN" altLang="en-US" sz="1662" dirty="0"/>
              <a:t>队尾 </a:t>
            </a:r>
          </a:p>
          <a:p>
            <a:r>
              <a:rPr lang="zh-CN" altLang="en-US" sz="2215" dirty="0"/>
              <a:t>如果是</a:t>
            </a:r>
            <a:r>
              <a:rPr lang="en" altLang="zh-CN" sz="2215" dirty="0"/>
              <a:t>SCHED_NORMAL</a:t>
            </a:r>
            <a:r>
              <a:rPr lang="zh-CN" altLang="en" sz="2215" dirty="0"/>
              <a:t>，</a:t>
            </a:r>
            <a:r>
              <a:rPr lang="zh-CN" altLang="en-US" sz="2215" dirty="0"/>
              <a:t>则更新时间片</a:t>
            </a:r>
            <a:endParaRPr lang="en-US" altLang="zh-CN" sz="2215" dirty="0"/>
          </a:p>
          <a:p>
            <a:pPr lvl="1"/>
            <a:r>
              <a:rPr lang="zh-CN" altLang="en-US" sz="1662" dirty="0"/>
              <a:t>若时间片用完，则移动至</a:t>
            </a:r>
            <a:r>
              <a:rPr lang="en" altLang="zh-CN" sz="1662" dirty="0" err="1"/>
              <a:t>rq</a:t>
            </a:r>
            <a:r>
              <a:rPr lang="en" altLang="zh-CN" sz="1662" dirty="0"/>
              <a:t>-&gt;expired[</a:t>
            </a:r>
            <a:r>
              <a:rPr lang="en" altLang="zh-CN" sz="1662" dirty="0" err="1"/>
              <a:t>prio</a:t>
            </a:r>
            <a:r>
              <a:rPr lang="en" altLang="zh-CN" sz="1662" dirty="0"/>
              <a:t>] </a:t>
            </a:r>
          </a:p>
          <a:p>
            <a:endParaRPr lang="zh-CN" altLang="en-US" sz="2215" dirty="0"/>
          </a:p>
        </p:txBody>
      </p:sp>
      <p:sp>
        <p:nvSpPr>
          <p:cNvPr id="3" name="标题 2">
            <a:extLst>
              <a:ext uri="{FF2B5EF4-FFF2-40B4-BE49-F238E27FC236}">
                <a16:creationId xmlns:a16="http://schemas.microsoft.com/office/drawing/2014/main" id="{5F3B9691-28AE-1246-BF5F-3F7046E2CA45}"/>
              </a:ext>
            </a:extLst>
          </p:cNvPr>
          <p:cNvSpPr>
            <a:spLocks noGrp="1"/>
          </p:cNvSpPr>
          <p:nvPr>
            <p:ph type="title"/>
          </p:nvPr>
        </p:nvSpPr>
        <p:spPr/>
        <p:txBody>
          <a:bodyPr/>
          <a:lstStyle/>
          <a:p>
            <a:r>
              <a:rPr lang="zh-CN" altLang="en-US" dirty="0">
                <a:effectLst/>
              </a:rPr>
              <a:t>时钟中断驱动调度器 </a:t>
            </a:r>
            <a:endParaRPr kumimoji="1" lang="zh-CN" altLang="en-US" dirty="0"/>
          </a:p>
        </p:txBody>
      </p:sp>
    </p:spTree>
    <p:extLst>
      <p:ext uri="{BB962C8B-B14F-4D97-AF65-F5344CB8AC3E}">
        <p14:creationId xmlns:p14="http://schemas.microsoft.com/office/powerpoint/2010/main" val="357082607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00AC534-3E51-9342-8745-D2D233E8E97E}"/>
              </a:ext>
            </a:extLst>
          </p:cNvPr>
          <p:cNvSpPr>
            <a:spLocks noGrp="1"/>
          </p:cNvSpPr>
          <p:nvPr>
            <p:ph idx="1"/>
          </p:nvPr>
        </p:nvSpPr>
        <p:spPr/>
        <p:txBody>
          <a:bodyPr/>
          <a:lstStyle/>
          <a:p>
            <a:r>
              <a:rPr lang="zh-CN" altLang="en-US" dirty="0"/>
              <a:t>不易区分</a:t>
            </a:r>
            <a:r>
              <a:rPr lang="en" altLang="zh-CN" dirty="0"/>
              <a:t>CPU</a:t>
            </a:r>
            <a:r>
              <a:rPr lang="zh-CN" altLang="en-US" dirty="0"/>
              <a:t>受限和</a:t>
            </a:r>
            <a:r>
              <a:rPr lang="en" altLang="zh-CN" dirty="0"/>
              <a:t>I/O</a:t>
            </a:r>
            <a:r>
              <a:rPr lang="zh-CN" altLang="en-US" dirty="0"/>
              <a:t>受限</a:t>
            </a:r>
            <a:endParaRPr lang="en-US" altLang="zh-CN" dirty="0"/>
          </a:p>
          <a:p>
            <a:pPr lvl="1"/>
            <a:r>
              <a:rPr lang="en" altLang="zh-CN" dirty="0"/>
              <a:t>I/O</a:t>
            </a:r>
            <a:r>
              <a:rPr lang="zh-CN" altLang="en-US" dirty="0"/>
              <a:t>受限需要更好的交互性</a:t>
            </a:r>
            <a:endParaRPr lang="en-US" altLang="zh-CN" dirty="0"/>
          </a:p>
          <a:p>
            <a:pPr lvl="1"/>
            <a:r>
              <a:rPr lang="en" altLang="zh-CN" dirty="0"/>
              <a:t>CPU</a:t>
            </a:r>
            <a:r>
              <a:rPr lang="zh-CN" altLang="en-US" dirty="0"/>
              <a:t>受限需要保持较长的</a:t>
            </a:r>
            <a:r>
              <a:rPr lang="en" altLang="zh-CN" dirty="0"/>
              <a:t>CPU</a:t>
            </a:r>
            <a:r>
              <a:rPr lang="zh-CN" altLang="en-US" dirty="0"/>
              <a:t>执行时间 </a:t>
            </a:r>
          </a:p>
          <a:p>
            <a:r>
              <a:rPr lang="zh-CN" altLang="en-US" dirty="0"/>
              <a:t>很难确定合适的时间片</a:t>
            </a:r>
            <a:endParaRPr lang="en-US" altLang="zh-CN" dirty="0"/>
          </a:p>
          <a:p>
            <a:pPr lvl="1"/>
            <a:r>
              <a:rPr lang="zh-CN" altLang="en-US" dirty="0"/>
              <a:t>太小</a:t>
            </a:r>
            <a:r>
              <a:rPr lang="en-US" altLang="zh-CN" dirty="0"/>
              <a:t>:</a:t>
            </a:r>
            <a:r>
              <a:rPr lang="zh-CN" altLang="en-US" dirty="0"/>
              <a:t>对</a:t>
            </a:r>
            <a:r>
              <a:rPr lang="en" altLang="zh-CN" dirty="0"/>
              <a:t>I/O</a:t>
            </a:r>
            <a:r>
              <a:rPr lang="zh-CN" altLang="en-US" dirty="0"/>
              <a:t>密集合适，但太多的进程切换开销</a:t>
            </a:r>
            <a:endParaRPr lang="en-US" altLang="zh-CN" dirty="0"/>
          </a:p>
          <a:p>
            <a:pPr lvl="1"/>
            <a:r>
              <a:rPr lang="zh-CN" altLang="en-US" dirty="0"/>
              <a:t>太大</a:t>
            </a:r>
            <a:r>
              <a:rPr lang="en-US" altLang="zh-CN" dirty="0"/>
              <a:t>:</a:t>
            </a:r>
            <a:r>
              <a:rPr lang="zh-CN" altLang="en-US" dirty="0"/>
              <a:t>对</a:t>
            </a:r>
            <a:r>
              <a:rPr lang="en" altLang="zh-CN" dirty="0"/>
              <a:t>CPU</a:t>
            </a:r>
            <a:r>
              <a:rPr lang="zh-CN" altLang="en-US" dirty="0"/>
              <a:t>密集合适，但交互性受损 </a:t>
            </a:r>
          </a:p>
          <a:p>
            <a:r>
              <a:rPr lang="zh-CN" altLang="en-US" dirty="0"/>
              <a:t>将时间片直接对应优先级存在问题</a:t>
            </a:r>
            <a:endParaRPr lang="en-US" altLang="zh-CN" dirty="0"/>
          </a:p>
          <a:p>
            <a:pPr lvl="1"/>
            <a:r>
              <a:rPr lang="en" altLang="zh-CN" dirty="0"/>
              <a:t>I/O </a:t>
            </a:r>
            <a:r>
              <a:rPr lang="zh-CN" altLang="en-US" dirty="0"/>
              <a:t>受限进程希望高优先级，但时间片短</a:t>
            </a:r>
            <a:endParaRPr lang="en-US" altLang="zh-CN" dirty="0"/>
          </a:p>
          <a:p>
            <a:pPr lvl="1"/>
            <a:r>
              <a:rPr lang="en" altLang="zh-CN" dirty="0"/>
              <a:t>CPU</a:t>
            </a:r>
            <a:r>
              <a:rPr lang="zh-CN" altLang="en-US" dirty="0"/>
              <a:t>受限需要低优先级，但时间片长 </a:t>
            </a:r>
          </a:p>
          <a:p>
            <a:r>
              <a:rPr lang="zh-CN" altLang="en-US" dirty="0"/>
              <a:t>优先级是相对的，但时间片却是绝对的</a:t>
            </a:r>
            <a:endParaRPr lang="en-US" altLang="zh-CN" dirty="0"/>
          </a:p>
          <a:p>
            <a:pPr lvl="1"/>
            <a:r>
              <a:rPr lang="en" altLang="zh-CN" dirty="0"/>
              <a:t>Nice 0</a:t>
            </a:r>
            <a:r>
              <a:rPr lang="zh-CN" altLang="en-US" dirty="0"/>
              <a:t>和</a:t>
            </a:r>
            <a:r>
              <a:rPr lang="en-US" altLang="zh-CN" dirty="0"/>
              <a:t>1</a:t>
            </a:r>
            <a:r>
              <a:rPr lang="zh-CN" altLang="en-US" dirty="0"/>
              <a:t>，时间片为</a:t>
            </a:r>
            <a:r>
              <a:rPr lang="en-US" altLang="zh-CN" dirty="0"/>
              <a:t>100</a:t>
            </a:r>
            <a:r>
              <a:rPr lang="zh-CN" altLang="en-US" dirty="0"/>
              <a:t>和</a:t>
            </a:r>
            <a:r>
              <a:rPr lang="en-US" altLang="zh-CN" dirty="0"/>
              <a:t>95</a:t>
            </a:r>
            <a:r>
              <a:rPr lang="en" altLang="zh-CN" dirty="0" err="1"/>
              <a:t>ms</a:t>
            </a:r>
            <a:r>
              <a:rPr lang="en" altLang="zh-CN" dirty="0"/>
              <a:t>: 5% </a:t>
            </a:r>
            <a:r>
              <a:rPr lang="zh-CN" altLang="en-US" dirty="0"/>
              <a:t>差异</a:t>
            </a:r>
            <a:endParaRPr lang="en-US" altLang="zh-CN" dirty="0"/>
          </a:p>
          <a:p>
            <a:pPr lvl="1"/>
            <a:r>
              <a:rPr lang="en" altLang="zh-CN" dirty="0"/>
              <a:t>Nice 19</a:t>
            </a:r>
            <a:r>
              <a:rPr lang="zh-CN" altLang="en-US" dirty="0"/>
              <a:t>和</a:t>
            </a:r>
            <a:r>
              <a:rPr lang="en-US" altLang="zh-CN" dirty="0"/>
              <a:t>20</a:t>
            </a:r>
            <a:r>
              <a:rPr lang="zh-CN" altLang="en-US" dirty="0"/>
              <a:t>，时间片为</a:t>
            </a:r>
            <a:r>
              <a:rPr lang="en-US" altLang="zh-CN" dirty="0"/>
              <a:t>10</a:t>
            </a:r>
            <a:r>
              <a:rPr lang="zh-CN" altLang="en-US" dirty="0"/>
              <a:t>和</a:t>
            </a:r>
            <a:r>
              <a:rPr lang="en-US" altLang="zh-CN" dirty="0"/>
              <a:t>5</a:t>
            </a:r>
            <a:r>
              <a:rPr lang="en" altLang="zh-CN" dirty="0" err="1"/>
              <a:t>ms</a:t>
            </a:r>
            <a:r>
              <a:rPr lang="en" altLang="zh-CN" dirty="0"/>
              <a:t>: 100%</a:t>
            </a:r>
            <a:r>
              <a:rPr lang="zh-CN" altLang="en-US" dirty="0"/>
              <a:t>差异 </a:t>
            </a:r>
          </a:p>
          <a:p>
            <a:endParaRPr kumimoji="1" lang="zh-CN" altLang="en-US" dirty="0"/>
          </a:p>
        </p:txBody>
      </p:sp>
      <p:sp>
        <p:nvSpPr>
          <p:cNvPr id="3" name="标题 2">
            <a:extLst>
              <a:ext uri="{FF2B5EF4-FFF2-40B4-BE49-F238E27FC236}">
                <a16:creationId xmlns:a16="http://schemas.microsoft.com/office/drawing/2014/main" id="{75E4A4E5-2C8F-BF47-819D-743390B9BA95}"/>
              </a:ext>
            </a:extLst>
          </p:cNvPr>
          <p:cNvSpPr>
            <a:spLocks noGrp="1"/>
          </p:cNvSpPr>
          <p:nvPr>
            <p:ph type="title"/>
          </p:nvPr>
        </p:nvSpPr>
        <p:spPr/>
        <p:txBody>
          <a:bodyPr/>
          <a:lstStyle/>
          <a:p>
            <a:r>
              <a:rPr lang="en" altLang="zh-CN" dirty="0">
                <a:effectLst/>
              </a:rPr>
              <a:t>O(1)</a:t>
            </a:r>
            <a:r>
              <a:rPr lang="zh-CN" altLang="en-US" dirty="0">
                <a:effectLst/>
              </a:rPr>
              <a:t>轮转调度器的问题 </a:t>
            </a:r>
            <a:endParaRPr kumimoji="1" lang="zh-CN" altLang="en-US" dirty="0"/>
          </a:p>
        </p:txBody>
      </p:sp>
    </p:spTree>
    <p:extLst>
      <p:ext uri="{BB962C8B-B14F-4D97-AF65-F5344CB8AC3E}">
        <p14:creationId xmlns:p14="http://schemas.microsoft.com/office/powerpoint/2010/main" val="218774342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E13740C-F309-6041-99C9-133D3B1A9E88}"/>
              </a:ext>
            </a:extLst>
          </p:cNvPr>
          <p:cNvSpPr>
            <a:spLocks noGrp="1"/>
          </p:cNvSpPr>
          <p:nvPr>
            <p:ph idx="1"/>
          </p:nvPr>
        </p:nvSpPr>
        <p:spPr/>
        <p:txBody>
          <a:bodyPr/>
          <a:lstStyle/>
          <a:p>
            <a:r>
              <a:rPr lang="zh-CN" altLang="en-US" dirty="0"/>
              <a:t>几个概念</a:t>
            </a:r>
            <a:endParaRPr lang="en-US" altLang="zh-CN" dirty="0"/>
          </a:p>
          <a:p>
            <a:pPr lvl="1"/>
            <a:r>
              <a:rPr lang="zh-CN" altLang="en-US" dirty="0"/>
              <a:t>调度类</a:t>
            </a:r>
            <a:r>
              <a:rPr lang="en-US" altLang="zh-CN" dirty="0"/>
              <a:t>(</a:t>
            </a:r>
            <a:r>
              <a:rPr lang="en" altLang="zh-CN" dirty="0"/>
              <a:t>schedular class)</a:t>
            </a:r>
          </a:p>
          <a:p>
            <a:pPr lvl="1"/>
            <a:r>
              <a:rPr lang="zh-CN" altLang="en-US" dirty="0"/>
              <a:t>调度策略</a:t>
            </a:r>
            <a:r>
              <a:rPr lang="en-US" altLang="zh-CN" dirty="0"/>
              <a:t>(</a:t>
            </a:r>
            <a:r>
              <a:rPr lang="en" altLang="zh-CN" dirty="0"/>
              <a:t>scheduling policy)</a:t>
            </a:r>
          </a:p>
          <a:p>
            <a:pPr lvl="1"/>
            <a:r>
              <a:rPr lang="zh-CN" altLang="en-US" dirty="0"/>
              <a:t>优先级</a:t>
            </a:r>
            <a:r>
              <a:rPr lang="en-US" altLang="zh-CN" dirty="0"/>
              <a:t>(</a:t>
            </a:r>
            <a:r>
              <a:rPr lang="en" altLang="zh-CN" dirty="0" err="1"/>
              <a:t>sched_priority</a:t>
            </a:r>
            <a:r>
              <a:rPr lang="en" altLang="zh-CN" dirty="0"/>
              <a:t>) </a:t>
            </a:r>
          </a:p>
          <a:p>
            <a:pPr lvl="1"/>
            <a:endParaRPr lang="en" altLang="zh-CN" dirty="0"/>
          </a:p>
          <a:p>
            <a:r>
              <a:rPr lang="zh-CN" altLang="en-US" dirty="0"/>
              <a:t>调度类中再细分调度策略</a:t>
            </a:r>
            <a:endParaRPr lang="en-US" altLang="zh-CN" dirty="0"/>
          </a:p>
          <a:p>
            <a:pPr lvl="1"/>
            <a:r>
              <a:rPr lang="zh-CN" altLang="en-US" dirty="0"/>
              <a:t>实时类分为</a:t>
            </a:r>
            <a:r>
              <a:rPr lang="en" altLang="zh-CN" dirty="0"/>
              <a:t>FIFO</a:t>
            </a:r>
            <a:r>
              <a:rPr lang="zh-CN" altLang="en-US" dirty="0"/>
              <a:t>和</a:t>
            </a:r>
            <a:r>
              <a:rPr lang="en" altLang="zh-CN" dirty="0"/>
              <a:t>RR </a:t>
            </a:r>
          </a:p>
          <a:p>
            <a:endParaRPr kumimoji="1" lang="zh-CN" altLang="en-US" dirty="0"/>
          </a:p>
        </p:txBody>
      </p:sp>
      <p:sp>
        <p:nvSpPr>
          <p:cNvPr id="3" name="标题 2">
            <a:extLst>
              <a:ext uri="{FF2B5EF4-FFF2-40B4-BE49-F238E27FC236}">
                <a16:creationId xmlns:a16="http://schemas.microsoft.com/office/drawing/2014/main" id="{6CDE2CF9-DDDC-3A42-AD19-1ECDD02CA298}"/>
              </a:ext>
            </a:extLst>
          </p:cNvPr>
          <p:cNvSpPr>
            <a:spLocks noGrp="1"/>
          </p:cNvSpPr>
          <p:nvPr>
            <p:ph type="title"/>
          </p:nvPr>
        </p:nvSpPr>
        <p:spPr/>
        <p:txBody>
          <a:bodyPr/>
          <a:lstStyle/>
          <a:p>
            <a:r>
              <a:rPr lang="en-US" altLang="zh-CN" dirty="0">
                <a:effectLst/>
              </a:rPr>
              <a:t>2.6.23</a:t>
            </a:r>
            <a:r>
              <a:rPr lang="zh-CN" altLang="en-US" dirty="0">
                <a:effectLst/>
              </a:rPr>
              <a:t>后内核的调度 </a:t>
            </a:r>
            <a:endParaRPr kumimoji="1" lang="zh-CN" altLang="en-US" dirty="0"/>
          </a:p>
        </p:txBody>
      </p:sp>
      <p:pic>
        <p:nvPicPr>
          <p:cNvPr id="5" name="图片 4" descr="手机屏幕截图&#10;&#10;描述已自动生成">
            <a:extLst>
              <a:ext uri="{FF2B5EF4-FFF2-40B4-BE49-F238E27FC236}">
                <a16:creationId xmlns:a16="http://schemas.microsoft.com/office/drawing/2014/main" id="{8E5C687C-547D-2A43-ABB2-589BD2072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108" y="4154983"/>
            <a:ext cx="6189785" cy="2403231"/>
          </a:xfrm>
          <a:prstGeom prst="rect">
            <a:avLst/>
          </a:prstGeom>
        </p:spPr>
      </p:pic>
    </p:spTree>
    <p:extLst>
      <p:ext uri="{BB962C8B-B14F-4D97-AF65-F5344CB8AC3E}">
        <p14:creationId xmlns:p14="http://schemas.microsoft.com/office/powerpoint/2010/main" val="372813666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片包含 文字&#10;&#10;描述已自动生成">
            <a:extLst>
              <a:ext uri="{FF2B5EF4-FFF2-40B4-BE49-F238E27FC236}">
                <a16:creationId xmlns:a16="http://schemas.microsoft.com/office/drawing/2014/main" id="{68170BC9-3612-844D-AE0E-E389BEDD5A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8141" y="1501402"/>
            <a:ext cx="5927718" cy="4519886"/>
          </a:xfrm>
          <a:noFill/>
        </p:spPr>
      </p:pic>
      <p:sp>
        <p:nvSpPr>
          <p:cNvPr id="3" name="标题 2">
            <a:extLst>
              <a:ext uri="{FF2B5EF4-FFF2-40B4-BE49-F238E27FC236}">
                <a16:creationId xmlns:a16="http://schemas.microsoft.com/office/drawing/2014/main" id="{ACD09DEB-8131-894C-8625-49350AF22D69}"/>
              </a:ext>
            </a:extLst>
          </p:cNvPr>
          <p:cNvSpPr>
            <a:spLocks noGrp="1"/>
          </p:cNvSpPr>
          <p:nvPr>
            <p:ph type="title"/>
          </p:nvPr>
        </p:nvSpPr>
        <p:spPr>
          <a:xfrm>
            <a:off x="0" y="770244"/>
            <a:ext cx="9144000" cy="514350"/>
          </a:xfrm>
        </p:spPr>
        <p:txBody>
          <a:bodyPr wrap="square" anchor="ctr">
            <a:normAutofit/>
          </a:bodyPr>
          <a:lstStyle/>
          <a:p>
            <a:r>
              <a:rPr lang="en" altLang="zh-CN" dirty="0" err="1">
                <a:effectLst/>
              </a:rPr>
              <a:t>sched_class</a:t>
            </a:r>
            <a:r>
              <a:rPr lang="en" altLang="zh-CN" dirty="0">
                <a:effectLst/>
              </a:rPr>
              <a:t> Structure </a:t>
            </a:r>
            <a:endParaRPr kumimoji="1" lang="zh-CN" altLang="en-US" dirty="0"/>
          </a:p>
        </p:txBody>
      </p:sp>
    </p:spTree>
    <p:extLst>
      <p:ext uri="{BB962C8B-B14F-4D97-AF65-F5344CB8AC3E}">
        <p14:creationId xmlns:p14="http://schemas.microsoft.com/office/powerpoint/2010/main" val="198606369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一些文字和图片的手机截图&#10;&#10;描述已自动生成">
            <a:extLst>
              <a:ext uri="{FF2B5EF4-FFF2-40B4-BE49-F238E27FC236}">
                <a16:creationId xmlns:a16="http://schemas.microsoft.com/office/drawing/2014/main" id="{FF415EDE-F2B7-DF47-9F36-5FF77447F2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1240" y="1501402"/>
            <a:ext cx="6321521" cy="4519886"/>
          </a:xfrm>
          <a:noFill/>
        </p:spPr>
      </p:pic>
      <p:sp>
        <p:nvSpPr>
          <p:cNvPr id="3" name="标题 2">
            <a:extLst>
              <a:ext uri="{FF2B5EF4-FFF2-40B4-BE49-F238E27FC236}">
                <a16:creationId xmlns:a16="http://schemas.microsoft.com/office/drawing/2014/main" id="{BF5762CA-1C54-2C4F-BF17-64EC11EAB803}"/>
              </a:ext>
            </a:extLst>
          </p:cNvPr>
          <p:cNvSpPr>
            <a:spLocks noGrp="1"/>
          </p:cNvSpPr>
          <p:nvPr>
            <p:ph type="title"/>
          </p:nvPr>
        </p:nvSpPr>
        <p:spPr>
          <a:xfrm>
            <a:off x="0" y="770244"/>
            <a:ext cx="9144000" cy="514350"/>
          </a:xfrm>
        </p:spPr>
        <p:txBody>
          <a:bodyPr wrap="square" anchor="ctr">
            <a:normAutofit/>
          </a:bodyPr>
          <a:lstStyle/>
          <a:p>
            <a:r>
              <a:rPr kumimoji="1" lang="zh-CN" altLang="en-US" dirty="0"/>
              <a:t>按类的优先进行调度</a:t>
            </a:r>
          </a:p>
        </p:txBody>
      </p:sp>
    </p:spTree>
    <p:extLst>
      <p:ext uri="{BB962C8B-B14F-4D97-AF65-F5344CB8AC3E}">
        <p14:creationId xmlns:p14="http://schemas.microsoft.com/office/powerpoint/2010/main" val="241125774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手机屏幕截图&#10;&#10;描述已自动生成">
            <a:extLst>
              <a:ext uri="{FF2B5EF4-FFF2-40B4-BE49-F238E27FC236}">
                <a16:creationId xmlns:a16="http://schemas.microsoft.com/office/drawing/2014/main" id="{70CE9A86-7ECB-6F49-B2C0-2582A69418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339" y="1845236"/>
            <a:ext cx="8241323" cy="3832215"/>
          </a:xfrm>
          <a:noFill/>
        </p:spPr>
      </p:pic>
      <p:sp>
        <p:nvSpPr>
          <p:cNvPr id="3" name="标题 2">
            <a:extLst>
              <a:ext uri="{FF2B5EF4-FFF2-40B4-BE49-F238E27FC236}">
                <a16:creationId xmlns:a16="http://schemas.microsoft.com/office/drawing/2014/main" id="{40727A70-0A1B-0D48-BC5E-C6E5030EA976}"/>
              </a:ext>
            </a:extLst>
          </p:cNvPr>
          <p:cNvSpPr>
            <a:spLocks noGrp="1"/>
          </p:cNvSpPr>
          <p:nvPr>
            <p:ph type="title"/>
          </p:nvPr>
        </p:nvSpPr>
        <p:spPr>
          <a:xfrm>
            <a:off x="0" y="770244"/>
            <a:ext cx="9144000" cy="514350"/>
          </a:xfrm>
        </p:spPr>
        <p:txBody>
          <a:bodyPr wrap="square" anchor="ctr">
            <a:normAutofit/>
          </a:bodyPr>
          <a:lstStyle/>
          <a:p>
            <a:r>
              <a:rPr kumimoji="1" lang="zh-CN" altLang="en-US" dirty="0"/>
              <a:t>时钟中断的处理例程</a:t>
            </a:r>
          </a:p>
        </p:txBody>
      </p:sp>
    </p:spTree>
    <p:extLst>
      <p:ext uri="{BB962C8B-B14F-4D97-AF65-F5344CB8AC3E}">
        <p14:creationId xmlns:p14="http://schemas.microsoft.com/office/powerpoint/2010/main" val="575283669"/>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831340-D51B-AB4D-B577-F598D307755C}"/>
              </a:ext>
            </a:extLst>
          </p:cNvPr>
          <p:cNvSpPr>
            <a:spLocks noGrp="1"/>
          </p:cNvSpPr>
          <p:nvPr>
            <p:ph idx="1"/>
          </p:nvPr>
        </p:nvSpPr>
        <p:spPr/>
        <p:txBody>
          <a:bodyPr/>
          <a:lstStyle/>
          <a:p>
            <a:r>
              <a:rPr kumimoji="1" lang="zh-CN" altLang="en-US" dirty="0"/>
              <a:t>实时类</a:t>
            </a:r>
            <a:endParaRPr kumimoji="1" lang="en-US" altLang="zh-CN" dirty="0"/>
          </a:p>
          <a:p>
            <a:pPr lvl="1"/>
            <a:r>
              <a:rPr lang="en" altLang="zh-CN" dirty="0"/>
              <a:t>SCHED_FIFO</a:t>
            </a:r>
          </a:p>
          <a:p>
            <a:pPr lvl="2"/>
            <a:r>
              <a:rPr lang="en" altLang="zh-CN" dirty="0"/>
              <a:t>First in-first out scheduling </a:t>
            </a:r>
          </a:p>
          <a:p>
            <a:pPr lvl="1"/>
            <a:r>
              <a:rPr lang="en" altLang="zh-CN" dirty="0"/>
              <a:t>SCHED_RR</a:t>
            </a:r>
          </a:p>
          <a:p>
            <a:pPr lvl="2"/>
            <a:r>
              <a:rPr lang="en" altLang="zh-CN" dirty="0"/>
              <a:t>Round-robin scheduling </a:t>
            </a:r>
            <a:endParaRPr lang="en-US" altLang="zh-CN" dirty="0"/>
          </a:p>
          <a:p>
            <a:r>
              <a:rPr kumimoji="1" lang="zh-CN" altLang="en-US" dirty="0"/>
              <a:t>普通类：采用</a:t>
            </a:r>
            <a:r>
              <a:rPr kumimoji="1" lang="en-US" altLang="zh-CN" dirty="0"/>
              <a:t>CFS</a:t>
            </a:r>
            <a:r>
              <a:rPr kumimoji="1" lang="zh-CN" altLang="en-US" dirty="0"/>
              <a:t>调度算法</a:t>
            </a:r>
            <a:endParaRPr kumimoji="1" lang="en-US" altLang="zh-CN" dirty="0"/>
          </a:p>
          <a:p>
            <a:pPr lvl="1"/>
            <a:r>
              <a:rPr lang="en" altLang="zh-CN" dirty="0"/>
              <a:t>SCHED_OTHER</a:t>
            </a:r>
          </a:p>
          <a:p>
            <a:pPr lvl="2"/>
            <a:r>
              <a:rPr lang="zh-CN" altLang="en-US" dirty="0"/>
              <a:t>缺省的分时共享进程 </a:t>
            </a:r>
          </a:p>
          <a:p>
            <a:pPr lvl="1"/>
            <a:r>
              <a:rPr lang="en" altLang="zh-CN" dirty="0"/>
              <a:t>SCHED_BATCH</a:t>
            </a:r>
          </a:p>
          <a:p>
            <a:pPr lvl="2"/>
            <a:r>
              <a:rPr lang="zh-CN" altLang="en-US" dirty="0"/>
              <a:t>批处理，</a:t>
            </a:r>
            <a:r>
              <a:rPr lang="en" altLang="zh-CN" dirty="0"/>
              <a:t>CPU</a:t>
            </a:r>
            <a:r>
              <a:rPr lang="zh-CN" altLang="en-US" dirty="0"/>
              <a:t>密集型进程 </a:t>
            </a:r>
            <a:endParaRPr lang="en-US" altLang="zh-CN" dirty="0"/>
          </a:p>
          <a:p>
            <a:r>
              <a:rPr lang="zh-CN" altLang="en-US" dirty="0"/>
              <a:t>相关系统调用：设置进程的调度策略</a:t>
            </a:r>
            <a:endParaRPr lang="en-US" altLang="zh-CN" dirty="0"/>
          </a:p>
          <a:p>
            <a:pPr lvl="1"/>
            <a:r>
              <a:rPr lang="en" altLang="zh-CN" dirty="0" err="1"/>
              <a:t>sched_setattr</a:t>
            </a:r>
            <a:r>
              <a:rPr lang="en" altLang="zh-CN" dirty="0"/>
              <a:t> </a:t>
            </a:r>
          </a:p>
          <a:p>
            <a:pPr lvl="1"/>
            <a:endParaRPr kumimoji="1" lang="zh-CN" altLang="en-US" dirty="0"/>
          </a:p>
        </p:txBody>
      </p:sp>
      <p:sp>
        <p:nvSpPr>
          <p:cNvPr id="3" name="标题 2">
            <a:extLst>
              <a:ext uri="{FF2B5EF4-FFF2-40B4-BE49-F238E27FC236}">
                <a16:creationId xmlns:a16="http://schemas.microsoft.com/office/drawing/2014/main" id="{F39BE054-C9AD-6840-A7D7-C6E515AABD50}"/>
              </a:ext>
            </a:extLst>
          </p:cNvPr>
          <p:cNvSpPr>
            <a:spLocks noGrp="1"/>
          </p:cNvSpPr>
          <p:nvPr>
            <p:ph type="title"/>
          </p:nvPr>
        </p:nvSpPr>
        <p:spPr/>
        <p:txBody>
          <a:bodyPr/>
          <a:lstStyle/>
          <a:p>
            <a:r>
              <a:rPr lang="zh-CN" altLang="en-US" dirty="0">
                <a:effectLst/>
              </a:rPr>
              <a:t>调度策略</a:t>
            </a:r>
            <a:r>
              <a:rPr lang="en-US" altLang="zh-CN" dirty="0">
                <a:effectLst/>
              </a:rPr>
              <a:t>(</a:t>
            </a:r>
            <a:r>
              <a:rPr lang="en" altLang="zh-CN" dirty="0">
                <a:effectLst/>
              </a:rPr>
              <a:t>Scheduling policy) </a:t>
            </a:r>
            <a:endParaRPr kumimoji="1" lang="zh-CN" altLang="en-US" dirty="0"/>
          </a:p>
        </p:txBody>
      </p:sp>
    </p:spTree>
    <p:extLst>
      <p:ext uri="{BB962C8B-B14F-4D97-AF65-F5344CB8AC3E}">
        <p14:creationId xmlns:p14="http://schemas.microsoft.com/office/powerpoint/2010/main" val="91753277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82020C2-773F-E34E-8FE2-CAF068CBBF93}"/>
              </a:ext>
            </a:extLst>
          </p:cNvPr>
          <p:cNvSpPr>
            <a:spLocks noGrp="1"/>
          </p:cNvSpPr>
          <p:nvPr>
            <p:ph idx="1"/>
          </p:nvPr>
        </p:nvSpPr>
        <p:spPr>
          <a:xfrm>
            <a:off x="451339" y="1501401"/>
            <a:ext cx="8241323" cy="5092830"/>
          </a:xfrm>
        </p:spPr>
        <p:txBody>
          <a:bodyPr/>
          <a:lstStyle/>
          <a:p>
            <a:r>
              <a:rPr lang="zh-CN" altLang="en-US" dirty="0"/>
              <a:t>抢占策略</a:t>
            </a:r>
            <a:endParaRPr lang="en-US" altLang="zh-CN" dirty="0"/>
          </a:p>
          <a:p>
            <a:pPr lvl="1"/>
            <a:r>
              <a:rPr lang="zh-CN" altLang="en-US" dirty="0"/>
              <a:t>会抢占任何采用</a:t>
            </a:r>
            <a:r>
              <a:rPr lang="en" altLang="zh-CN" dirty="0"/>
              <a:t>SCHED_OTHER</a:t>
            </a:r>
            <a:r>
              <a:rPr lang="zh-CN" altLang="en" dirty="0"/>
              <a:t>、</a:t>
            </a:r>
            <a:r>
              <a:rPr lang="en" altLang="zh-CN" dirty="0"/>
              <a:t>SCHED_BATCH</a:t>
            </a:r>
            <a:r>
              <a:rPr lang="zh-CN" altLang="en-US" dirty="0"/>
              <a:t>等非实时策略的进程 </a:t>
            </a:r>
          </a:p>
          <a:p>
            <a:r>
              <a:rPr lang="zh-CN" altLang="en-US" dirty="0"/>
              <a:t>优先级</a:t>
            </a:r>
            <a:r>
              <a:rPr lang="en-US" altLang="zh-CN" dirty="0"/>
              <a:t>(</a:t>
            </a:r>
            <a:r>
              <a:rPr lang="en" altLang="zh-CN" dirty="0" err="1"/>
              <a:t>sched_priority</a:t>
            </a:r>
            <a:r>
              <a:rPr lang="en" altLang="zh-CN" dirty="0"/>
              <a:t>)</a:t>
            </a:r>
          </a:p>
          <a:p>
            <a:pPr lvl="1"/>
            <a:r>
              <a:rPr lang="zh-CN" altLang="en-US" dirty="0"/>
              <a:t>取值范围</a:t>
            </a:r>
            <a:r>
              <a:rPr lang="en-US" altLang="zh-CN" dirty="0"/>
              <a:t>[1,99]</a:t>
            </a:r>
            <a:r>
              <a:rPr lang="zh-CN" altLang="en-US" dirty="0"/>
              <a:t>，值越大优先级越高 </a:t>
            </a:r>
          </a:p>
          <a:p>
            <a:r>
              <a:rPr lang="zh-CN" altLang="en-US" dirty="0"/>
              <a:t>时间片</a:t>
            </a:r>
            <a:endParaRPr lang="en-US" altLang="zh-CN" dirty="0"/>
          </a:p>
          <a:p>
            <a:pPr lvl="1"/>
            <a:r>
              <a:rPr lang="en" altLang="zh-CN" dirty="0"/>
              <a:t>SCHED_FIFO</a:t>
            </a:r>
            <a:r>
              <a:rPr lang="zh-CN" altLang="en-US" dirty="0"/>
              <a:t>进程没有时间片的概念，只会被更高优先级的进程抢占 </a:t>
            </a:r>
          </a:p>
          <a:p>
            <a:r>
              <a:rPr lang="zh-CN" altLang="en-US" dirty="0"/>
              <a:t>生命周期</a:t>
            </a:r>
            <a:endParaRPr lang="en-US" altLang="zh-CN" dirty="0"/>
          </a:p>
          <a:p>
            <a:pPr lvl="1"/>
            <a:r>
              <a:rPr lang="en" altLang="zh-CN" dirty="0"/>
              <a:t>SCHED_FIFO</a:t>
            </a:r>
            <a:r>
              <a:rPr lang="zh-CN" altLang="en-US" dirty="0"/>
              <a:t>进程变得可执行时，会被插入对应优先级队列的队尾，按先后顺序进行执行</a:t>
            </a:r>
            <a:endParaRPr lang="en-US" altLang="zh-CN" dirty="0"/>
          </a:p>
          <a:p>
            <a:pPr lvl="1"/>
            <a:r>
              <a:rPr lang="en" altLang="zh-CN" dirty="0"/>
              <a:t>SCHED_FIFO</a:t>
            </a:r>
            <a:r>
              <a:rPr lang="zh-CN" altLang="en-US" dirty="0"/>
              <a:t>进程会一直运行，除非下面某种情况发生 </a:t>
            </a:r>
          </a:p>
          <a:p>
            <a:pPr lvl="2"/>
            <a:r>
              <a:rPr lang="en" altLang="zh-CN" dirty="0"/>
              <a:t>IO</a:t>
            </a:r>
            <a:r>
              <a:rPr lang="zh-CN" altLang="en-US" dirty="0"/>
              <a:t>阻塞</a:t>
            </a:r>
            <a:endParaRPr lang="en-US" altLang="zh-CN" dirty="0"/>
          </a:p>
          <a:p>
            <a:pPr lvl="2"/>
            <a:r>
              <a:rPr lang="zh-CN" altLang="en-US" dirty="0"/>
              <a:t>被更高优先级进程抢占</a:t>
            </a:r>
            <a:endParaRPr lang="en-US" altLang="zh-CN" dirty="0"/>
          </a:p>
          <a:p>
            <a:pPr lvl="2"/>
            <a:r>
              <a:rPr lang="zh-CN" altLang="en-US" dirty="0"/>
              <a:t>调用了</a:t>
            </a:r>
            <a:r>
              <a:rPr lang="en" altLang="zh-CN" dirty="0" err="1"/>
              <a:t>sched_yield</a:t>
            </a:r>
            <a:r>
              <a:rPr lang="en" altLang="zh-CN" dirty="0"/>
              <a:t> </a:t>
            </a:r>
          </a:p>
          <a:p>
            <a:endParaRPr kumimoji="1" lang="zh-CN" altLang="en-US" dirty="0"/>
          </a:p>
        </p:txBody>
      </p:sp>
      <p:sp>
        <p:nvSpPr>
          <p:cNvPr id="3" name="标题 2">
            <a:extLst>
              <a:ext uri="{FF2B5EF4-FFF2-40B4-BE49-F238E27FC236}">
                <a16:creationId xmlns:a16="http://schemas.microsoft.com/office/drawing/2014/main" id="{9A071E3A-490F-EF4E-8C94-88A3849B5B5D}"/>
              </a:ext>
            </a:extLst>
          </p:cNvPr>
          <p:cNvSpPr>
            <a:spLocks noGrp="1"/>
          </p:cNvSpPr>
          <p:nvPr>
            <p:ph type="title"/>
          </p:nvPr>
        </p:nvSpPr>
        <p:spPr/>
        <p:txBody>
          <a:bodyPr/>
          <a:lstStyle/>
          <a:p>
            <a:r>
              <a:rPr lang="en" altLang="zh-CN" dirty="0">
                <a:effectLst/>
              </a:rPr>
              <a:t>SCHED_FIFO</a:t>
            </a:r>
            <a:r>
              <a:rPr lang="zh-CN" altLang="en-US" dirty="0">
                <a:effectLst/>
              </a:rPr>
              <a:t>调度策略 </a:t>
            </a:r>
            <a:endParaRPr kumimoji="1" lang="zh-CN" altLang="en-US" dirty="0"/>
          </a:p>
        </p:txBody>
      </p:sp>
    </p:spTree>
    <p:extLst>
      <p:ext uri="{BB962C8B-B14F-4D97-AF65-F5344CB8AC3E}">
        <p14:creationId xmlns:p14="http://schemas.microsoft.com/office/powerpoint/2010/main" val="96399644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68C6EE3-C053-F541-A994-B69ED2CC70F5}"/>
              </a:ext>
            </a:extLst>
          </p:cNvPr>
          <p:cNvSpPr>
            <a:spLocks noGrp="1"/>
          </p:cNvSpPr>
          <p:nvPr>
            <p:ph idx="1"/>
          </p:nvPr>
        </p:nvSpPr>
        <p:spPr/>
        <p:txBody>
          <a:bodyPr/>
          <a:lstStyle/>
          <a:p>
            <a:r>
              <a:rPr lang="en" altLang="zh-CN" dirty="0"/>
              <a:t>SCHED_RR</a:t>
            </a:r>
            <a:r>
              <a:rPr lang="zh-CN" altLang="en-US" dirty="0"/>
              <a:t>是对</a:t>
            </a:r>
            <a:r>
              <a:rPr lang="en" altLang="zh-CN" dirty="0"/>
              <a:t>SCHED_FIFO</a:t>
            </a:r>
            <a:r>
              <a:rPr lang="zh-CN" altLang="en-US" dirty="0"/>
              <a:t>的一个简单升级 </a:t>
            </a:r>
          </a:p>
          <a:p>
            <a:r>
              <a:rPr lang="zh-CN" altLang="en-US" dirty="0"/>
              <a:t>所有</a:t>
            </a:r>
            <a:r>
              <a:rPr lang="en" altLang="zh-CN" dirty="0"/>
              <a:t>SCHED_FIFO</a:t>
            </a:r>
            <a:r>
              <a:rPr lang="zh-CN" altLang="en-US" dirty="0"/>
              <a:t>的机制都适用于</a:t>
            </a:r>
            <a:r>
              <a:rPr lang="en" altLang="zh-CN" dirty="0"/>
              <a:t>SCHED_RR</a:t>
            </a:r>
            <a:r>
              <a:rPr lang="zh-CN" altLang="en" dirty="0"/>
              <a:t>，</a:t>
            </a:r>
            <a:r>
              <a:rPr lang="zh-CN" altLang="en-US" dirty="0"/>
              <a:t>除了</a:t>
            </a:r>
            <a:endParaRPr lang="en-US" altLang="zh-CN" dirty="0"/>
          </a:p>
          <a:p>
            <a:pPr lvl="1"/>
            <a:r>
              <a:rPr lang="zh-CN" altLang="en-US" dirty="0"/>
              <a:t>每个</a:t>
            </a:r>
            <a:r>
              <a:rPr lang="en" altLang="zh-CN" dirty="0"/>
              <a:t>SCHED_RR</a:t>
            </a:r>
            <a:r>
              <a:rPr lang="zh-CN" altLang="en-US" dirty="0"/>
              <a:t>进程只能运行有限的时间片</a:t>
            </a:r>
            <a:endParaRPr lang="en-US" altLang="zh-CN" dirty="0"/>
          </a:p>
          <a:p>
            <a:pPr lvl="1"/>
            <a:r>
              <a:rPr lang="zh-CN" altLang="en-US" dirty="0"/>
              <a:t>时间片一般为</a:t>
            </a:r>
            <a:r>
              <a:rPr lang="en-US" altLang="zh-CN" dirty="0"/>
              <a:t>100</a:t>
            </a:r>
            <a:r>
              <a:rPr lang="en" altLang="zh-CN" dirty="0" err="1"/>
              <a:t>ms</a:t>
            </a:r>
            <a:r>
              <a:rPr lang="en" altLang="zh-CN" dirty="0"/>
              <a:t> </a:t>
            </a:r>
          </a:p>
          <a:p>
            <a:r>
              <a:rPr lang="zh-CN" altLang="en-US" dirty="0"/>
              <a:t>相关系统调用</a:t>
            </a:r>
            <a:endParaRPr lang="en-US" altLang="zh-CN" dirty="0"/>
          </a:p>
          <a:p>
            <a:pPr lvl="1"/>
            <a:r>
              <a:rPr lang="en" altLang="zh-CN" dirty="0" err="1"/>
              <a:t>sched_rr_get_interval</a:t>
            </a:r>
            <a:r>
              <a:rPr lang="en" altLang="zh-CN" dirty="0"/>
              <a:t>(2)</a:t>
            </a:r>
          </a:p>
          <a:p>
            <a:pPr lvl="1"/>
            <a:r>
              <a:rPr lang="zh-CN" altLang="en-US" dirty="0"/>
              <a:t>用于获取</a:t>
            </a:r>
            <a:r>
              <a:rPr lang="en" altLang="zh-CN" dirty="0"/>
              <a:t>SCHED_RR</a:t>
            </a:r>
            <a:r>
              <a:rPr lang="zh-CN" altLang="en-US" dirty="0"/>
              <a:t>时间片 </a:t>
            </a:r>
          </a:p>
          <a:p>
            <a:endParaRPr kumimoji="1" lang="zh-CN" altLang="en-US" dirty="0"/>
          </a:p>
        </p:txBody>
      </p:sp>
      <p:sp>
        <p:nvSpPr>
          <p:cNvPr id="3" name="标题 2">
            <a:extLst>
              <a:ext uri="{FF2B5EF4-FFF2-40B4-BE49-F238E27FC236}">
                <a16:creationId xmlns:a16="http://schemas.microsoft.com/office/drawing/2014/main" id="{6EA1C0DD-54A5-FD4B-BA83-B05A6AE1207F}"/>
              </a:ext>
            </a:extLst>
          </p:cNvPr>
          <p:cNvSpPr>
            <a:spLocks noGrp="1"/>
          </p:cNvSpPr>
          <p:nvPr>
            <p:ph type="title"/>
          </p:nvPr>
        </p:nvSpPr>
        <p:spPr/>
        <p:txBody>
          <a:bodyPr/>
          <a:lstStyle/>
          <a:p>
            <a:r>
              <a:rPr lang="en" altLang="zh-CN" dirty="0">
                <a:effectLst/>
              </a:rPr>
              <a:t>SCHED_RR</a:t>
            </a:r>
            <a:r>
              <a:rPr lang="zh-CN" altLang="en-US" dirty="0">
                <a:effectLst/>
              </a:rPr>
              <a:t>调度策略 </a:t>
            </a:r>
            <a:endParaRPr kumimoji="1" lang="zh-CN" altLang="en-US" dirty="0"/>
          </a:p>
        </p:txBody>
      </p:sp>
    </p:spTree>
    <p:extLst>
      <p:ext uri="{BB962C8B-B14F-4D97-AF65-F5344CB8AC3E}">
        <p14:creationId xmlns:p14="http://schemas.microsoft.com/office/powerpoint/2010/main" val="307069784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AA08611-8538-3F44-9286-6D6A068E11E9}"/>
              </a:ext>
            </a:extLst>
          </p:cNvPr>
          <p:cNvSpPr>
            <a:spLocks noGrp="1"/>
          </p:cNvSpPr>
          <p:nvPr>
            <p:ph idx="1"/>
          </p:nvPr>
        </p:nvSpPr>
        <p:spPr/>
        <p:txBody>
          <a:bodyPr/>
          <a:lstStyle/>
          <a:p>
            <a:r>
              <a:rPr lang="en" altLang="zh-CN" dirty="0"/>
              <a:t>SCHED_OTHER:</a:t>
            </a:r>
            <a:r>
              <a:rPr lang="zh-CN" altLang="en-US" dirty="0"/>
              <a:t>缺省的</a:t>
            </a:r>
            <a:r>
              <a:rPr lang="en" altLang="zh-CN" dirty="0"/>
              <a:t>Linux</a:t>
            </a:r>
            <a:r>
              <a:rPr lang="zh-CN" altLang="en-US" dirty="0"/>
              <a:t>分时调度策略 </a:t>
            </a:r>
          </a:p>
          <a:p>
            <a:pPr lvl="1"/>
            <a:r>
              <a:rPr lang="zh-CN" altLang="en-US" dirty="0"/>
              <a:t>适用于所有不要求实时机制的进程</a:t>
            </a:r>
            <a:endParaRPr lang="en-US" altLang="zh-CN" dirty="0"/>
          </a:p>
          <a:p>
            <a:pPr lvl="1"/>
            <a:r>
              <a:rPr lang="en" altLang="zh-CN" dirty="0"/>
              <a:t>SCHED_OTHER</a:t>
            </a:r>
            <a:r>
              <a:rPr lang="zh-CN" altLang="en-US" dirty="0"/>
              <a:t>进程的优先级不参与优先调度决策</a:t>
            </a:r>
            <a:endParaRPr lang="en-US" altLang="zh-CN" dirty="0"/>
          </a:p>
          <a:p>
            <a:pPr lvl="1"/>
            <a:r>
              <a:rPr lang="en" altLang="zh-CN" dirty="0"/>
              <a:t>SCHED_OTHER</a:t>
            </a:r>
            <a:r>
              <a:rPr lang="zh-CN" altLang="en-US" dirty="0"/>
              <a:t>进程的优先级只影响衰减因子，后续会介绍 </a:t>
            </a:r>
            <a:endParaRPr lang="en-US" altLang="zh-CN" dirty="0"/>
          </a:p>
          <a:p>
            <a:endParaRPr kumimoji="1" lang="en-US" altLang="zh-CN" dirty="0"/>
          </a:p>
          <a:p>
            <a:r>
              <a:rPr lang="en" altLang="zh-CN" dirty="0"/>
              <a:t>SCHED_BATCH:</a:t>
            </a:r>
            <a:r>
              <a:rPr lang="zh-CN" altLang="en-US" dirty="0"/>
              <a:t>批处理 </a:t>
            </a:r>
          </a:p>
          <a:p>
            <a:pPr lvl="1"/>
            <a:r>
              <a:rPr lang="zh-CN" altLang="en-US" dirty="0"/>
              <a:t>类似于</a:t>
            </a:r>
            <a:r>
              <a:rPr lang="en" altLang="zh-CN" dirty="0"/>
              <a:t>SCHED_OTHER</a:t>
            </a:r>
          </a:p>
          <a:p>
            <a:pPr lvl="1"/>
            <a:r>
              <a:rPr lang="zh-CN" altLang="en-US" dirty="0"/>
              <a:t>假定进程是</a:t>
            </a:r>
            <a:r>
              <a:rPr lang="en" altLang="zh-CN" dirty="0"/>
              <a:t>CPU</a:t>
            </a:r>
            <a:r>
              <a:rPr lang="zh-CN" altLang="en-US" dirty="0"/>
              <a:t>密集型的</a:t>
            </a:r>
            <a:endParaRPr lang="en-US" altLang="zh-CN" dirty="0"/>
          </a:p>
          <a:p>
            <a:pPr lvl="1"/>
            <a:r>
              <a:rPr lang="zh-CN" altLang="en-US" dirty="0"/>
              <a:t>调度优先级略低于</a:t>
            </a:r>
            <a:r>
              <a:rPr lang="en" altLang="zh-CN" dirty="0"/>
              <a:t>SCHED_OTHER </a:t>
            </a:r>
          </a:p>
          <a:p>
            <a:endParaRPr kumimoji="1" lang="zh-CN" altLang="en-US" dirty="0"/>
          </a:p>
        </p:txBody>
      </p:sp>
      <p:sp>
        <p:nvSpPr>
          <p:cNvPr id="3" name="标题 2">
            <a:extLst>
              <a:ext uri="{FF2B5EF4-FFF2-40B4-BE49-F238E27FC236}">
                <a16:creationId xmlns:a16="http://schemas.microsoft.com/office/drawing/2014/main" id="{F5A85BA4-2338-7940-89C5-6807C18C57D8}"/>
              </a:ext>
            </a:extLst>
          </p:cNvPr>
          <p:cNvSpPr>
            <a:spLocks noGrp="1"/>
          </p:cNvSpPr>
          <p:nvPr>
            <p:ph type="title"/>
          </p:nvPr>
        </p:nvSpPr>
        <p:spPr/>
        <p:txBody>
          <a:bodyPr/>
          <a:lstStyle/>
          <a:p>
            <a:r>
              <a:rPr lang="zh-CN" altLang="en-US" dirty="0">
                <a:effectLst/>
              </a:rPr>
              <a:t>非实时调度策略 </a:t>
            </a:r>
            <a:endParaRPr kumimoji="1" lang="zh-CN" altLang="en-US" dirty="0"/>
          </a:p>
        </p:txBody>
      </p:sp>
      <p:pic>
        <p:nvPicPr>
          <p:cNvPr id="5" name="图片 4" descr="手机屏幕截图&#10;&#10;描述已自动生成">
            <a:extLst>
              <a:ext uri="{FF2B5EF4-FFF2-40B4-BE49-F238E27FC236}">
                <a16:creationId xmlns:a16="http://schemas.microsoft.com/office/drawing/2014/main" id="{60ABAC03-E6BD-B045-9AAD-0DC5528B8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4957785"/>
            <a:ext cx="6553200" cy="1488831"/>
          </a:xfrm>
          <a:prstGeom prst="rect">
            <a:avLst/>
          </a:prstGeom>
        </p:spPr>
      </p:pic>
    </p:spTree>
    <p:extLst>
      <p:ext uri="{BB962C8B-B14F-4D97-AF65-F5344CB8AC3E}">
        <p14:creationId xmlns:p14="http://schemas.microsoft.com/office/powerpoint/2010/main" val="2074448868"/>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46A9B17-A10D-0A4F-AFB9-03671E8694BA}"/>
              </a:ext>
            </a:extLst>
          </p:cNvPr>
          <p:cNvSpPr>
            <a:spLocks noGrp="1"/>
          </p:cNvSpPr>
          <p:nvPr>
            <p:ph idx="1"/>
          </p:nvPr>
        </p:nvSpPr>
        <p:spPr/>
        <p:txBody>
          <a:bodyPr/>
          <a:lstStyle/>
          <a:p>
            <a:r>
              <a:rPr lang="zh-CN" altLang="en-US" dirty="0"/>
              <a:t>查看某个进程的调度类别</a:t>
            </a:r>
            <a:endParaRPr lang="en-US" altLang="zh-CN" dirty="0"/>
          </a:p>
          <a:p>
            <a:pPr lvl="1"/>
            <a:r>
              <a:rPr lang="en" altLang="zh-CN" dirty="0" err="1"/>
              <a:t>ps</a:t>
            </a:r>
            <a:r>
              <a:rPr lang="zh-CN" altLang="en-US" dirty="0"/>
              <a:t>命令</a:t>
            </a:r>
            <a:r>
              <a:rPr lang="en-US" altLang="zh-CN" dirty="0"/>
              <a:t>:</a:t>
            </a:r>
            <a:r>
              <a:rPr lang="zh-CN" altLang="en-US" dirty="0"/>
              <a:t>可用于查看进程的调度策略</a:t>
            </a:r>
            <a:endParaRPr lang="en-US" altLang="zh-CN" dirty="0"/>
          </a:p>
          <a:p>
            <a:pPr lvl="1"/>
            <a:r>
              <a:rPr lang="en" altLang="zh-CN" dirty="0" err="1"/>
              <a:t>chrt</a:t>
            </a:r>
            <a:r>
              <a:rPr lang="zh-CN" altLang="en-US" dirty="0"/>
              <a:t>命令</a:t>
            </a:r>
            <a:r>
              <a:rPr lang="en-US" altLang="zh-CN" dirty="0"/>
              <a:t>:</a:t>
            </a:r>
            <a:r>
              <a:rPr lang="zh-CN" altLang="en-US" dirty="0"/>
              <a:t>可查看修改实时调度策略与优先级 </a:t>
            </a:r>
          </a:p>
          <a:p>
            <a:endParaRPr kumimoji="1" lang="zh-CN" altLang="en-US" dirty="0"/>
          </a:p>
        </p:txBody>
      </p:sp>
      <p:sp>
        <p:nvSpPr>
          <p:cNvPr id="3" name="标题 2">
            <a:extLst>
              <a:ext uri="{FF2B5EF4-FFF2-40B4-BE49-F238E27FC236}">
                <a16:creationId xmlns:a16="http://schemas.microsoft.com/office/drawing/2014/main" id="{5F7C9CB1-0249-3C44-82FF-FBF816B6357D}"/>
              </a:ext>
            </a:extLst>
          </p:cNvPr>
          <p:cNvSpPr>
            <a:spLocks noGrp="1"/>
          </p:cNvSpPr>
          <p:nvPr>
            <p:ph type="title"/>
          </p:nvPr>
        </p:nvSpPr>
        <p:spPr/>
        <p:txBody>
          <a:bodyPr/>
          <a:lstStyle/>
          <a:p>
            <a:r>
              <a:rPr kumimoji="1" lang="zh-CN" altLang="en-US" dirty="0"/>
              <a:t>常用命令</a:t>
            </a:r>
          </a:p>
        </p:txBody>
      </p:sp>
      <p:pic>
        <p:nvPicPr>
          <p:cNvPr id="5" name="图片 4" descr="手机屏幕截图&#10;&#10;描述已自动生成">
            <a:extLst>
              <a:ext uri="{FF2B5EF4-FFF2-40B4-BE49-F238E27FC236}">
                <a16:creationId xmlns:a16="http://schemas.microsoft.com/office/drawing/2014/main" id="{D6545906-3E70-1E45-A10C-43C848D7D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741" y="2830780"/>
            <a:ext cx="7444519" cy="3539198"/>
          </a:xfrm>
          <a:prstGeom prst="rect">
            <a:avLst/>
          </a:prstGeom>
        </p:spPr>
      </p:pic>
    </p:spTree>
    <p:extLst>
      <p:ext uri="{BB962C8B-B14F-4D97-AF65-F5344CB8AC3E}">
        <p14:creationId xmlns:p14="http://schemas.microsoft.com/office/powerpoint/2010/main" val="8062837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AF3FFB5-0CE9-8942-B69B-FCFB758F6ADE}"/>
              </a:ext>
            </a:extLst>
          </p:cNvPr>
          <p:cNvSpPr>
            <a:spLocks noGrp="1"/>
          </p:cNvSpPr>
          <p:nvPr>
            <p:ph idx="1"/>
          </p:nvPr>
        </p:nvSpPr>
        <p:spPr/>
        <p:txBody>
          <a:bodyPr/>
          <a:lstStyle/>
          <a:p>
            <a:r>
              <a:rPr lang="zh-CN" altLang="en-US" dirty="0"/>
              <a:t>在内核</a:t>
            </a:r>
            <a:r>
              <a:rPr lang="en-US" altLang="zh-CN" dirty="0"/>
              <a:t>2.6.23</a:t>
            </a:r>
            <a:r>
              <a:rPr lang="zh-CN" altLang="en-US" dirty="0"/>
              <a:t>中引入</a:t>
            </a:r>
            <a:endParaRPr lang="en-US" altLang="zh-CN" dirty="0"/>
          </a:p>
          <a:p>
            <a:r>
              <a:rPr lang="zh-CN" altLang="en-US" dirty="0"/>
              <a:t>在优先级的基础上，维护公平性</a:t>
            </a:r>
            <a:r>
              <a:rPr lang="en-US" altLang="zh-CN" dirty="0"/>
              <a:t>(</a:t>
            </a:r>
            <a:r>
              <a:rPr lang="en" altLang="zh-CN" dirty="0"/>
              <a:t>fair) </a:t>
            </a:r>
          </a:p>
          <a:p>
            <a:pPr lvl="1"/>
            <a:r>
              <a:rPr lang="zh-CN" altLang="en-US" dirty="0"/>
              <a:t>为每个进程提供公平的处理器时间 </a:t>
            </a:r>
          </a:p>
          <a:p>
            <a:pPr lvl="2"/>
            <a:r>
              <a:rPr lang="zh-CN" altLang="en-US" dirty="0"/>
              <a:t>公平而不是相同</a:t>
            </a:r>
            <a:r>
              <a:rPr lang="en-US" altLang="zh-CN" dirty="0"/>
              <a:t>!</a:t>
            </a:r>
          </a:p>
          <a:p>
            <a:pPr lvl="2"/>
            <a:r>
              <a:rPr lang="zh-CN" altLang="en-US" dirty="0"/>
              <a:t>不因为优先级高低，出现长时间的等待现象 </a:t>
            </a:r>
          </a:p>
          <a:p>
            <a:r>
              <a:rPr lang="zh-CN" altLang="en-US" dirty="0"/>
              <a:t>建立一个理想的处理多任务</a:t>
            </a:r>
            <a:r>
              <a:rPr lang="en" altLang="zh-CN" dirty="0"/>
              <a:t>CPU</a:t>
            </a:r>
            <a:r>
              <a:rPr lang="zh-CN" altLang="en-US" dirty="0"/>
              <a:t>模型</a:t>
            </a:r>
            <a:endParaRPr lang="en-US" altLang="zh-CN" dirty="0"/>
          </a:p>
          <a:p>
            <a:pPr lvl="1"/>
            <a:r>
              <a:rPr lang="en" altLang="zh-CN" dirty="0"/>
              <a:t>N</a:t>
            </a:r>
            <a:r>
              <a:rPr lang="zh-CN" altLang="en-US" dirty="0"/>
              <a:t>个进程，每个进程执行在</a:t>
            </a:r>
            <a:r>
              <a:rPr lang="en-US" altLang="zh-CN" dirty="0"/>
              <a:t>1/</a:t>
            </a:r>
            <a:r>
              <a:rPr lang="en" altLang="zh-CN" dirty="0"/>
              <a:t>N</a:t>
            </a:r>
            <a:r>
              <a:rPr lang="zh-CN" altLang="en-US" dirty="0"/>
              <a:t>速度的</a:t>
            </a:r>
            <a:r>
              <a:rPr lang="en" altLang="zh-CN" dirty="0"/>
              <a:t>CPU</a:t>
            </a:r>
            <a:r>
              <a:rPr lang="zh-CN" altLang="en-US" dirty="0"/>
              <a:t>上 </a:t>
            </a:r>
          </a:p>
          <a:p>
            <a:endParaRPr kumimoji="1" lang="zh-CN" altLang="en-US" dirty="0"/>
          </a:p>
        </p:txBody>
      </p:sp>
      <p:sp>
        <p:nvSpPr>
          <p:cNvPr id="3" name="标题 2">
            <a:extLst>
              <a:ext uri="{FF2B5EF4-FFF2-40B4-BE49-F238E27FC236}">
                <a16:creationId xmlns:a16="http://schemas.microsoft.com/office/drawing/2014/main" id="{AAB642CB-AC72-7A42-868A-E867BB8CAC51}"/>
              </a:ext>
            </a:extLst>
          </p:cNvPr>
          <p:cNvSpPr>
            <a:spLocks noGrp="1"/>
          </p:cNvSpPr>
          <p:nvPr>
            <p:ph type="title"/>
          </p:nvPr>
        </p:nvSpPr>
        <p:spPr/>
        <p:txBody>
          <a:bodyPr/>
          <a:lstStyle/>
          <a:p>
            <a:r>
              <a:rPr kumimoji="1" lang="zh-CN" altLang="en-US" dirty="0"/>
              <a:t>完全公平调度器（</a:t>
            </a:r>
            <a:r>
              <a:rPr kumimoji="1" lang="en-US" altLang="zh-CN" dirty="0"/>
              <a:t>CFS</a:t>
            </a:r>
            <a:r>
              <a:rPr kumimoji="1" lang="zh-CN" altLang="en-US" dirty="0"/>
              <a:t>）</a:t>
            </a:r>
          </a:p>
        </p:txBody>
      </p:sp>
      <p:pic>
        <p:nvPicPr>
          <p:cNvPr id="5" name="图片 4" descr="手机屏幕截图&#10;&#10;描述已自动生成">
            <a:extLst>
              <a:ext uri="{FF2B5EF4-FFF2-40B4-BE49-F238E27FC236}">
                <a16:creationId xmlns:a16="http://schemas.microsoft.com/office/drawing/2014/main" id="{33FFBDCE-D7AB-824B-ACAE-2519CC24E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062" y="4388197"/>
            <a:ext cx="5935877" cy="1861130"/>
          </a:xfrm>
          <a:prstGeom prst="rect">
            <a:avLst/>
          </a:prstGeom>
        </p:spPr>
      </p:pic>
    </p:spTree>
    <p:extLst>
      <p:ext uri="{BB962C8B-B14F-4D97-AF65-F5344CB8AC3E}">
        <p14:creationId xmlns:p14="http://schemas.microsoft.com/office/powerpoint/2010/main" val="375593354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D63E2B-B966-2C42-A0D7-BAB0B8E23E0E}"/>
              </a:ext>
            </a:extLst>
          </p:cNvPr>
          <p:cNvSpPr>
            <a:spLocks noGrp="1"/>
          </p:cNvSpPr>
          <p:nvPr>
            <p:ph idx="1"/>
          </p:nvPr>
        </p:nvSpPr>
        <p:spPr/>
        <p:txBody>
          <a:bodyPr/>
          <a:lstStyle/>
          <a:p>
            <a:r>
              <a:rPr lang="zh-CN" altLang="en-US" dirty="0"/>
              <a:t>核心思想</a:t>
            </a:r>
            <a:r>
              <a:rPr lang="en-US" altLang="zh-CN" dirty="0"/>
              <a:t>:</a:t>
            </a:r>
          </a:p>
          <a:p>
            <a:pPr lvl="1"/>
            <a:r>
              <a:rPr lang="zh-CN" altLang="en-US" dirty="0"/>
              <a:t>动态调整时间片和执行顺序 </a:t>
            </a:r>
            <a:endParaRPr lang="en-US" altLang="zh-CN" dirty="0"/>
          </a:p>
          <a:p>
            <a:pPr lvl="1"/>
            <a:endParaRPr lang="zh-CN" altLang="en-US" dirty="0"/>
          </a:p>
          <a:p>
            <a:r>
              <a:rPr lang="zh-CN" altLang="en-US" dirty="0"/>
              <a:t>不对每个进程采用固定的时间片</a:t>
            </a:r>
            <a:endParaRPr lang="en-US" altLang="zh-CN" dirty="0"/>
          </a:p>
          <a:p>
            <a:pPr lvl="1"/>
            <a:r>
              <a:rPr lang="zh-CN" altLang="en-US" dirty="0"/>
              <a:t>相反，在所有进程间采用固定时间片 </a:t>
            </a:r>
            <a:endParaRPr lang="en-US" altLang="zh-CN" dirty="0"/>
          </a:p>
          <a:p>
            <a:pPr lvl="1"/>
            <a:endParaRPr lang="zh-CN" altLang="en-US" dirty="0"/>
          </a:p>
          <a:p>
            <a:r>
              <a:rPr lang="zh-CN" altLang="en-US" dirty="0"/>
              <a:t>不采用固定优先级选择下一个任务</a:t>
            </a:r>
            <a:endParaRPr lang="en-US" altLang="zh-CN" dirty="0"/>
          </a:p>
          <a:p>
            <a:pPr lvl="1"/>
            <a:r>
              <a:rPr lang="zh-CN" altLang="en-US" dirty="0"/>
              <a:t>将已运行时间作为调度选择的依据</a:t>
            </a:r>
            <a:endParaRPr lang="en-US" altLang="zh-CN" dirty="0"/>
          </a:p>
          <a:p>
            <a:pPr lvl="1"/>
            <a:r>
              <a:rPr lang="zh-CN" altLang="en-US" dirty="0"/>
              <a:t>选择最少运行时间的进程</a:t>
            </a:r>
            <a:endParaRPr lang="en-US" altLang="zh-CN" dirty="0"/>
          </a:p>
          <a:p>
            <a:pPr lvl="1"/>
            <a:r>
              <a:rPr lang="zh-CN" altLang="en-US" dirty="0"/>
              <a:t>等同于动态优先级 </a:t>
            </a:r>
          </a:p>
          <a:p>
            <a:endParaRPr kumimoji="1" lang="zh-CN" altLang="en-US" dirty="0"/>
          </a:p>
        </p:txBody>
      </p:sp>
      <p:sp>
        <p:nvSpPr>
          <p:cNvPr id="3" name="标题 2">
            <a:extLst>
              <a:ext uri="{FF2B5EF4-FFF2-40B4-BE49-F238E27FC236}">
                <a16:creationId xmlns:a16="http://schemas.microsoft.com/office/drawing/2014/main" id="{32755D42-EFA5-6245-A4F4-A0EBFC18FE55}"/>
              </a:ext>
            </a:extLst>
          </p:cNvPr>
          <p:cNvSpPr>
            <a:spLocks noGrp="1"/>
          </p:cNvSpPr>
          <p:nvPr>
            <p:ph type="title"/>
          </p:nvPr>
        </p:nvSpPr>
        <p:spPr/>
        <p:txBody>
          <a:bodyPr/>
          <a:lstStyle/>
          <a:p>
            <a:r>
              <a:rPr lang="zh-CN" altLang="en-US" dirty="0">
                <a:effectLst/>
              </a:rPr>
              <a:t>完全公平调度器 </a:t>
            </a:r>
            <a:endParaRPr kumimoji="1" lang="zh-CN" altLang="en-US" dirty="0"/>
          </a:p>
        </p:txBody>
      </p:sp>
    </p:spTree>
    <p:extLst>
      <p:ext uri="{BB962C8B-B14F-4D97-AF65-F5344CB8AC3E}">
        <p14:creationId xmlns:p14="http://schemas.microsoft.com/office/powerpoint/2010/main" val="203231614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F24A49E-5017-5B41-8A95-D9BA17EDE4A0}"/>
              </a:ext>
            </a:extLst>
          </p:cNvPr>
          <p:cNvSpPr>
            <a:spLocks noGrp="1"/>
          </p:cNvSpPr>
          <p:nvPr>
            <p:ph idx="1"/>
          </p:nvPr>
        </p:nvSpPr>
        <p:spPr/>
        <p:txBody>
          <a:bodyPr/>
          <a:lstStyle/>
          <a:p>
            <a:r>
              <a:rPr lang="en" altLang="zh-CN" sz="2215" dirty="0"/>
              <a:t>CFS </a:t>
            </a:r>
            <a:r>
              <a:rPr lang="zh-CN" altLang="en-US" sz="2215" dirty="0"/>
              <a:t>定义了一个调度延时</a:t>
            </a:r>
            <a:r>
              <a:rPr lang="en-US" altLang="zh-CN" sz="2215" dirty="0"/>
              <a:t>(</a:t>
            </a:r>
            <a:r>
              <a:rPr lang="en" altLang="zh-CN" sz="2215" dirty="0" err="1"/>
              <a:t>sched_latency</a:t>
            </a:r>
            <a:r>
              <a:rPr lang="en" altLang="zh-CN" sz="2215" dirty="0"/>
              <a:t> ) </a:t>
            </a:r>
          </a:p>
          <a:p>
            <a:pPr lvl="1"/>
            <a:r>
              <a:rPr lang="zh-CN" altLang="en-US" sz="1662" dirty="0"/>
              <a:t>又称为目标延时</a:t>
            </a:r>
            <a:r>
              <a:rPr lang="en-US" altLang="zh-CN" sz="1662" dirty="0"/>
              <a:t>(</a:t>
            </a:r>
            <a:r>
              <a:rPr lang="en" altLang="zh-CN" sz="1662" dirty="0"/>
              <a:t>targeted latency) </a:t>
            </a:r>
          </a:p>
          <a:p>
            <a:pPr lvl="2"/>
            <a:r>
              <a:rPr lang="zh-CN" altLang="en-US" sz="1662" dirty="0"/>
              <a:t>近似于所有进程的总时间片</a:t>
            </a:r>
            <a:r>
              <a:rPr lang="en-US" altLang="zh-CN" sz="1662" dirty="0"/>
              <a:t>:</a:t>
            </a:r>
          </a:p>
          <a:p>
            <a:pPr lvl="2"/>
            <a:r>
              <a:rPr lang="zh-CN" altLang="en-US" sz="1662" dirty="0"/>
              <a:t>获取和设置命令</a:t>
            </a:r>
            <a:r>
              <a:rPr lang="en-US" altLang="zh-CN" sz="1662" dirty="0"/>
              <a:t>: $</a:t>
            </a:r>
            <a:r>
              <a:rPr lang="en" altLang="zh-CN" sz="1662" dirty="0" err="1"/>
              <a:t>sysctl</a:t>
            </a:r>
            <a:r>
              <a:rPr lang="en" altLang="zh-CN" sz="1662" dirty="0"/>
              <a:t> </a:t>
            </a:r>
            <a:r>
              <a:rPr lang="en" altLang="zh-CN" sz="1662" dirty="0" err="1"/>
              <a:t>kernel.sched_latency_ns</a:t>
            </a:r>
            <a:r>
              <a:rPr lang="en" altLang="zh-CN" sz="1662" dirty="0"/>
              <a:t> </a:t>
            </a:r>
          </a:p>
          <a:p>
            <a:pPr lvl="1"/>
            <a:r>
              <a:rPr lang="zh-CN" altLang="en-US" sz="1662" dirty="0"/>
              <a:t>保证在调度延时内，每个进程至少可以得到一次执行</a:t>
            </a:r>
            <a:endParaRPr lang="en-US" altLang="zh-CN" sz="1662" dirty="0"/>
          </a:p>
          <a:p>
            <a:pPr lvl="1"/>
            <a:r>
              <a:rPr lang="zh-CN" altLang="en-US" sz="1662" dirty="0"/>
              <a:t>进程最大等待时间不超过调度延时，缺省调度延时为</a:t>
            </a:r>
            <a:r>
              <a:rPr lang="en-US" altLang="zh-CN" sz="1662" dirty="0"/>
              <a:t>6</a:t>
            </a:r>
            <a:r>
              <a:rPr lang="en" altLang="zh-CN" sz="1662" dirty="0" err="1"/>
              <a:t>ms</a:t>
            </a:r>
            <a:r>
              <a:rPr lang="en" altLang="zh-CN" sz="1662" dirty="0"/>
              <a:t> </a:t>
            </a:r>
          </a:p>
          <a:p>
            <a:r>
              <a:rPr lang="zh-CN" altLang="en-US" sz="2215" dirty="0"/>
              <a:t>时间片的计算</a:t>
            </a:r>
            <a:r>
              <a:rPr lang="en-US" altLang="zh-CN" sz="2215" dirty="0"/>
              <a:t>:</a:t>
            </a:r>
            <a:r>
              <a:rPr lang="zh-CN" altLang="en-US" sz="2215" dirty="0"/>
              <a:t>根据进程权重占调度延时的比例确定 </a:t>
            </a:r>
          </a:p>
          <a:p>
            <a:pPr lvl="1"/>
            <a:r>
              <a:rPr lang="zh-CN" altLang="en-US" sz="1662" dirty="0"/>
              <a:t>进程时间片</a:t>
            </a:r>
            <a:r>
              <a:rPr lang="en-US" altLang="zh-CN" sz="1662" dirty="0"/>
              <a:t>=</a:t>
            </a:r>
            <a:r>
              <a:rPr lang="zh-CN" altLang="en-US" sz="1662" dirty="0"/>
              <a:t>调度延时*进程权重</a:t>
            </a:r>
            <a:r>
              <a:rPr lang="en-US" altLang="zh-CN" sz="1662" dirty="0"/>
              <a:t>/(</a:t>
            </a:r>
            <a:r>
              <a:rPr lang="zh-CN" altLang="en-US" sz="1662" dirty="0"/>
              <a:t>所有进程权重之和</a:t>
            </a:r>
            <a:r>
              <a:rPr lang="en-US" altLang="zh-CN" sz="1662" dirty="0"/>
              <a:t>) </a:t>
            </a:r>
            <a:endParaRPr lang="zh-CN" altLang="en-US" sz="1662" dirty="0"/>
          </a:p>
          <a:p>
            <a:pPr lvl="1"/>
            <a:r>
              <a:rPr lang="zh-CN" altLang="en-US" sz="1662" dirty="0"/>
              <a:t>权重相同时</a:t>
            </a:r>
            <a:r>
              <a:rPr lang="en-US" altLang="zh-CN" sz="1662" dirty="0"/>
              <a:t>:</a:t>
            </a:r>
            <a:r>
              <a:rPr lang="en" altLang="zh-CN" sz="1662" dirty="0" err="1"/>
              <a:t>Timeslice</a:t>
            </a:r>
            <a:r>
              <a:rPr lang="en" altLang="zh-CN" sz="1662" dirty="0"/>
              <a:t>(task) = </a:t>
            </a:r>
            <a:r>
              <a:rPr lang="zh-CN" altLang="en-US" sz="1662" dirty="0"/>
              <a:t>调度延时</a:t>
            </a:r>
            <a:r>
              <a:rPr lang="en-US" altLang="zh-CN" sz="1662" dirty="0"/>
              <a:t>/</a:t>
            </a:r>
            <a:r>
              <a:rPr lang="zh-CN" altLang="en-US" sz="1662" dirty="0"/>
              <a:t>进程数 </a:t>
            </a:r>
          </a:p>
          <a:p>
            <a:pPr lvl="1"/>
            <a:r>
              <a:rPr lang="zh-CN" altLang="en-US" sz="1662" dirty="0"/>
              <a:t>最小时间片粒度</a:t>
            </a:r>
            <a:r>
              <a:rPr lang="en-US" altLang="zh-CN" sz="1662" dirty="0"/>
              <a:t>(</a:t>
            </a:r>
            <a:r>
              <a:rPr lang="en" altLang="zh-CN" sz="1662" dirty="0" err="1"/>
              <a:t>sched_min_granularity</a:t>
            </a:r>
            <a:r>
              <a:rPr lang="en" altLang="zh-CN" sz="1662" dirty="0"/>
              <a:t>)</a:t>
            </a:r>
            <a:r>
              <a:rPr lang="zh-CN" altLang="en" sz="1662" dirty="0"/>
              <a:t>，</a:t>
            </a:r>
            <a:r>
              <a:rPr lang="zh-CN" altLang="en-US" sz="1662" dirty="0"/>
              <a:t>缺省为</a:t>
            </a:r>
            <a:r>
              <a:rPr lang="en-US" altLang="zh-CN" sz="1662" dirty="0"/>
              <a:t>0.75</a:t>
            </a:r>
            <a:r>
              <a:rPr lang="en" altLang="zh-CN" sz="1662" dirty="0" err="1"/>
              <a:t>ms</a:t>
            </a:r>
            <a:r>
              <a:rPr lang="en" altLang="zh-CN" sz="1662" dirty="0"/>
              <a:t> </a:t>
            </a:r>
          </a:p>
          <a:p>
            <a:pPr lvl="2"/>
            <a:r>
              <a:rPr lang="zh-CN" altLang="en-US" sz="1662" dirty="0"/>
              <a:t>命令</a:t>
            </a:r>
            <a:r>
              <a:rPr lang="en-US" altLang="zh-CN" sz="1662" dirty="0"/>
              <a:t>:$</a:t>
            </a:r>
            <a:r>
              <a:rPr lang="en" altLang="zh-CN" sz="1662" dirty="0" err="1"/>
              <a:t>sysctl</a:t>
            </a:r>
            <a:r>
              <a:rPr lang="en" altLang="zh-CN" sz="1662" dirty="0"/>
              <a:t> </a:t>
            </a:r>
            <a:r>
              <a:rPr lang="en" altLang="zh-CN" sz="1662" dirty="0" err="1"/>
              <a:t>kernel.sched_min_granulariry_ns</a:t>
            </a:r>
            <a:r>
              <a:rPr lang="en" altLang="zh-CN" sz="1662" dirty="0"/>
              <a:t> </a:t>
            </a:r>
          </a:p>
          <a:p>
            <a:r>
              <a:rPr lang="zh-CN" altLang="en-US" sz="2215" dirty="0"/>
              <a:t>问题</a:t>
            </a:r>
            <a:r>
              <a:rPr lang="en-US" altLang="zh-CN" sz="2215" dirty="0"/>
              <a:t>:</a:t>
            </a:r>
            <a:r>
              <a:rPr lang="zh-CN" altLang="en-US" sz="2215" dirty="0"/>
              <a:t>进程数过多 </a:t>
            </a:r>
          </a:p>
          <a:p>
            <a:pPr lvl="1"/>
            <a:r>
              <a:rPr lang="zh-CN" altLang="en-US" sz="1662" dirty="0"/>
              <a:t>若无法在缺省调度延时内为每个进程分配最小粒度时间</a:t>
            </a:r>
            <a:endParaRPr lang="en-US" altLang="zh-CN" sz="1662" dirty="0"/>
          </a:p>
          <a:p>
            <a:pPr lvl="1"/>
            <a:r>
              <a:rPr lang="zh-CN" altLang="en-US" sz="1662" dirty="0"/>
              <a:t>则调度延时调整为</a:t>
            </a:r>
            <a:r>
              <a:rPr lang="en-US" altLang="zh-CN" sz="1662" dirty="0"/>
              <a:t>: </a:t>
            </a:r>
          </a:p>
          <a:p>
            <a:pPr lvl="2"/>
            <a:r>
              <a:rPr lang="en" altLang="zh-CN" sz="1662" dirty="0" err="1"/>
              <a:t>sched_latency</a:t>
            </a:r>
            <a:r>
              <a:rPr lang="en" altLang="zh-CN" sz="1662" dirty="0"/>
              <a:t> =</a:t>
            </a:r>
            <a:r>
              <a:rPr lang="zh-CN" altLang="en-US" sz="1662" dirty="0"/>
              <a:t>进程数* 最小时间片粒度 </a:t>
            </a:r>
          </a:p>
          <a:p>
            <a:endParaRPr lang="zh-CN" altLang="en-US" sz="2215" dirty="0"/>
          </a:p>
        </p:txBody>
      </p:sp>
      <p:sp>
        <p:nvSpPr>
          <p:cNvPr id="3" name="标题 2">
            <a:extLst>
              <a:ext uri="{FF2B5EF4-FFF2-40B4-BE49-F238E27FC236}">
                <a16:creationId xmlns:a16="http://schemas.microsoft.com/office/drawing/2014/main" id="{A47A42EC-EA25-C847-A525-5B2AF2CA4CCB}"/>
              </a:ext>
            </a:extLst>
          </p:cNvPr>
          <p:cNvSpPr>
            <a:spLocks noGrp="1"/>
          </p:cNvSpPr>
          <p:nvPr>
            <p:ph type="title"/>
          </p:nvPr>
        </p:nvSpPr>
        <p:spPr/>
        <p:txBody>
          <a:bodyPr/>
          <a:lstStyle/>
          <a:p>
            <a:r>
              <a:rPr lang="en" altLang="zh-CN" dirty="0">
                <a:effectLst/>
              </a:rPr>
              <a:t>CFS</a:t>
            </a:r>
            <a:r>
              <a:rPr lang="zh-CN" altLang="en-US" dirty="0">
                <a:effectLst/>
              </a:rPr>
              <a:t>调度器的优先级与时间片 </a:t>
            </a:r>
            <a:endParaRPr kumimoji="1" lang="zh-CN" altLang="en-US" dirty="0"/>
          </a:p>
        </p:txBody>
      </p:sp>
    </p:spTree>
    <p:extLst>
      <p:ext uri="{BB962C8B-B14F-4D97-AF65-F5344CB8AC3E}">
        <p14:creationId xmlns:p14="http://schemas.microsoft.com/office/powerpoint/2010/main" val="43195242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手机屏幕截图&#10;&#10;描述已自动生成">
            <a:extLst>
              <a:ext uri="{FF2B5EF4-FFF2-40B4-BE49-F238E27FC236}">
                <a16:creationId xmlns:a16="http://schemas.microsoft.com/office/drawing/2014/main" id="{2F93C276-5815-2A4B-BDC5-BD344307CE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5165" y="1501402"/>
            <a:ext cx="6953670" cy="4519886"/>
          </a:xfrm>
          <a:noFill/>
        </p:spPr>
      </p:pic>
      <p:sp>
        <p:nvSpPr>
          <p:cNvPr id="3" name="标题 2">
            <a:extLst>
              <a:ext uri="{FF2B5EF4-FFF2-40B4-BE49-F238E27FC236}">
                <a16:creationId xmlns:a16="http://schemas.microsoft.com/office/drawing/2014/main" id="{29B966E2-7546-1F40-9F10-32014395038B}"/>
              </a:ext>
            </a:extLst>
          </p:cNvPr>
          <p:cNvSpPr>
            <a:spLocks noGrp="1"/>
          </p:cNvSpPr>
          <p:nvPr>
            <p:ph type="title"/>
          </p:nvPr>
        </p:nvSpPr>
        <p:spPr>
          <a:xfrm>
            <a:off x="0" y="770244"/>
            <a:ext cx="9144000" cy="514350"/>
          </a:xfrm>
        </p:spPr>
        <p:txBody>
          <a:bodyPr wrap="square" anchor="ctr">
            <a:normAutofit/>
          </a:bodyPr>
          <a:lstStyle/>
          <a:p>
            <a:r>
              <a:rPr lang="zh-CN" altLang="en-US" dirty="0">
                <a:effectLst/>
              </a:rPr>
              <a:t>调度延时和最小时间片粒度的代码 </a:t>
            </a:r>
            <a:endParaRPr kumimoji="1" lang="zh-CN" altLang="en-US" dirty="0"/>
          </a:p>
        </p:txBody>
      </p:sp>
    </p:spTree>
    <p:extLst>
      <p:ext uri="{BB962C8B-B14F-4D97-AF65-F5344CB8AC3E}">
        <p14:creationId xmlns:p14="http://schemas.microsoft.com/office/powerpoint/2010/main" val="229650051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662F4BB-3644-5D43-98F4-A6A34A57DA8A}"/>
              </a:ext>
            </a:extLst>
          </p:cNvPr>
          <p:cNvSpPr>
            <a:spLocks noGrp="1"/>
          </p:cNvSpPr>
          <p:nvPr>
            <p:ph idx="1"/>
          </p:nvPr>
        </p:nvSpPr>
        <p:spPr/>
        <p:txBody>
          <a:bodyPr/>
          <a:lstStyle/>
          <a:p>
            <a:r>
              <a:rPr lang="zh-CN" altLang="en-US" sz="2215" dirty="0"/>
              <a:t>每个进程都有自己的</a:t>
            </a:r>
            <a:r>
              <a:rPr lang="en" altLang="zh-CN" sz="2215" dirty="0"/>
              <a:t>Nice</a:t>
            </a:r>
            <a:r>
              <a:rPr lang="zh-CN" altLang="en-US" sz="2215" dirty="0"/>
              <a:t>值</a:t>
            </a:r>
            <a:endParaRPr lang="en-US" altLang="zh-CN" sz="2215" dirty="0"/>
          </a:p>
          <a:p>
            <a:pPr lvl="1"/>
            <a:r>
              <a:rPr lang="zh-CN" altLang="en-US" sz="1662" dirty="0"/>
              <a:t>取值范围</a:t>
            </a:r>
            <a:r>
              <a:rPr lang="en-US" altLang="zh-CN" sz="1662" dirty="0"/>
              <a:t>[-20,+19]</a:t>
            </a:r>
            <a:r>
              <a:rPr lang="zh-CN" altLang="en-US" sz="1662" dirty="0"/>
              <a:t>，值越小，优先级越高，缺省值为</a:t>
            </a:r>
            <a:r>
              <a:rPr lang="en-US" altLang="zh-CN" sz="1662" dirty="0"/>
              <a:t>0</a:t>
            </a:r>
          </a:p>
          <a:p>
            <a:pPr lvl="1"/>
            <a:r>
              <a:rPr lang="zh-CN" altLang="en-US" sz="1662" dirty="0"/>
              <a:t>进程的</a:t>
            </a:r>
            <a:r>
              <a:rPr lang="en" altLang="zh-CN" sz="1662" dirty="0"/>
              <a:t>Nice</a:t>
            </a:r>
            <a:r>
              <a:rPr lang="zh-CN" altLang="en-US" sz="1662" dirty="0"/>
              <a:t>值越小，可获得的</a:t>
            </a:r>
            <a:r>
              <a:rPr lang="en" altLang="zh-CN" sz="1662" dirty="0"/>
              <a:t>CPU</a:t>
            </a:r>
            <a:r>
              <a:rPr lang="zh-CN" altLang="en-US" sz="1662" dirty="0"/>
              <a:t>时间越多 </a:t>
            </a:r>
            <a:endParaRPr lang="en-US" altLang="zh-CN" sz="1662" dirty="0"/>
          </a:p>
          <a:p>
            <a:pPr lvl="1"/>
            <a:r>
              <a:rPr lang="en" altLang="zh-CN" sz="1662" dirty="0"/>
              <a:t>Nice</a:t>
            </a:r>
            <a:r>
              <a:rPr lang="zh-CN" altLang="en-US" sz="1662" dirty="0"/>
              <a:t>值的设定 </a:t>
            </a:r>
            <a:endParaRPr lang="en-US" altLang="zh-CN" sz="1662" dirty="0"/>
          </a:p>
          <a:p>
            <a:pPr lvl="2"/>
            <a:r>
              <a:rPr lang="zh-CN" altLang="en-US" sz="1662" dirty="0"/>
              <a:t>普通用户可以为进程分配大于</a:t>
            </a:r>
            <a:r>
              <a:rPr lang="en-US" altLang="zh-CN" sz="1662" dirty="0"/>
              <a:t>0</a:t>
            </a:r>
            <a:r>
              <a:rPr lang="zh-CN" altLang="en-US" sz="1662" dirty="0"/>
              <a:t>的</a:t>
            </a:r>
            <a:r>
              <a:rPr lang="en" altLang="zh-CN" sz="1662" dirty="0"/>
              <a:t>nice</a:t>
            </a:r>
            <a:r>
              <a:rPr lang="zh-CN" altLang="en-US" sz="1662" dirty="0"/>
              <a:t>值</a:t>
            </a:r>
            <a:endParaRPr lang="en-US" altLang="zh-CN" sz="1662" dirty="0"/>
          </a:p>
          <a:p>
            <a:pPr lvl="2"/>
            <a:r>
              <a:rPr lang="en-US" altLang="zh-CN" sz="1662" dirty="0"/>
              <a:t> </a:t>
            </a:r>
            <a:r>
              <a:rPr lang="en" altLang="zh-CN" sz="1662" dirty="0"/>
              <a:t>Root</a:t>
            </a:r>
            <a:r>
              <a:rPr lang="zh-CN" altLang="en-US" sz="1662" dirty="0"/>
              <a:t>用户可以分配小于</a:t>
            </a:r>
            <a:r>
              <a:rPr lang="en-US" altLang="zh-CN" sz="1662" dirty="0"/>
              <a:t>0</a:t>
            </a:r>
            <a:r>
              <a:rPr lang="zh-CN" altLang="en-US" sz="1662" dirty="0"/>
              <a:t>的</a:t>
            </a:r>
            <a:r>
              <a:rPr lang="en" altLang="zh-CN" sz="1662" dirty="0"/>
              <a:t>nice</a:t>
            </a:r>
            <a:r>
              <a:rPr lang="zh-CN" altLang="en-US" sz="1662" dirty="0"/>
              <a:t>值 </a:t>
            </a:r>
          </a:p>
          <a:p>
            <a:r>
              <a:rPr lang="en" altLang="zh-CN" sz="2215" dirty="0"/>
              <a:t>Nice</a:t>
            </a:r>
            <a:r>
              <a:rPr lang="zh-CN" altLang="en-US" sz="2215" dirty="0"/>
              <a:t>值的权重 </a:t>
            </a:r>
          </a:p>
          <a:p>
            <a:pPr lvl="1"/>
            <a:r>
              <a:rPr lang="zh-CN" altLang="en-US" sz="1662" dirty="0"/>
              <a:t>如</a:t>
            </a:r>
            <a:r>
              <a:rPr lang="en" altLang="zh-CN" sz="1662" dirty="0"/>
              <a:t>nice</a:t>
            </a:r>
            <a:r>
              <a:rPr lang="zh-CN" altLang="en-US" sz="1662" dirty="0"/>
              <a:t>值</a:t>
            </a:r>
            <a:r>
              <a:rPr lang="en-US" altLang="zh-CN" sz="1662" dirty="0"/>
              <a:t>-20</a:t>
            </a:r>
            <a:r>
              <a:rPr lang="zh-CN" altLang="en-US" sz="1662" dirty="0"/>
              <a:t>的权重为</a:t>
            </a:r>
            <a:r>
              <a:rPr lang="en-US" altLang="zh-CN" sz="1662"/>
              <a:t>88761</a:t>
            </a:r>
            <a:r>
              <a:rPr lang="zh-CN" altLang="en-US" sz="1662"/>
              <a:t>，</a:t>
            </a:r>
            <a:r>
              <a:rPr lang="en" altLang="zh-CN" sz="1662" dirty="0"/>
              <a:t>nice</a:t>
            </a:r>
            <a:r>
              <a:rPr lang="zh-CN" altLang="en-US" sz="1662" dirty="0"/>
              <a:t>值</a:t>
            </a:r>
            <a:r>
              <a:rPr lang="en-US" altLang="zh-CN" sz="1662" dirty="0"/>
              <a:t>0</a:t>
            </a:r>
            <a:r>
              <a:rPr lang="zh-CN" altLang="en-US" sz="1662" dirty="0"/>
              <a:t>的权重为</a:t>
            </a:r>
            <a:r>
              <a:rPr lang="en-US" altLang="zh-CN" sz="1662" dirty="0"/>
              <a:t>1024 </a:t>
            </a:r>
            <a:endParaRPr lang="zh-CN" altLang="en-US" sz="1662" dirty="0"/>
          </a:p>
          <a:p>
            <a:pPr lvl="1"/>
            <a:r>
              <a:rPr lang="en" altLang="zh-CN" sz="1662" dirty="0"/>
              <a:t>nice</a:t>
            </a:r>
            <a:r>
              <a:rPr lang="zh-CN" altLang="en-US" sz="1662" dirty="0"/>
              <a:t>值每增加</a:t>
            </a:r>
            <a:r>
              <a:rPr lang="en-US" altLang="zh-CN" sz="1662" dirty="0"/>
              <a:t>1</a:t>
            </a:r>
            <a:r>
              <a:rPr lang="zh-CN" altLang="en-US" sz="1662" dirty="0"/>
              <a:t>，所获取的</a:t>
            </a:r>
            <a:r>
              <a:rPr lang="en" altLang="zh-CN" sz="1662" dirty="0"/>
              <a:t>CPU</a:t>
            </a:r>
            <a:r>
              <a:rPr lang="zh-CN" altLang="en-US" sz="1662" dirty="0"/>
              <a:t>时间资源减少</a:t>
            </a:r>
            <a:r>
              <a:rPr lang="en-US" altLang="zh-CN" sz="1662" dirty="0"/>
              <a:t>10% </a:t>
            </a:r>
            <a:endParaRPr lang="zh-CN" altLang="en-US" sz="1662" dirty="0"/>
          </a:p>
          <a:p>
            <a:pPr lvl="1"/>
            <a:r>
              <a:rPr lang="en" altLang="zh-CN" sz="1662" dirty="0"/>
              <a:t>nice</a:t>
            </a:r>
            <a:r>
              <a:rPr lang="zh-CN" altLang="en-US" sz="1662" dirty="0"/>
              <a:t>值到</a:t>
            </a:r>
            <a:r>
              <a:rPr lang="en" altLang="zh-CN" sz="1662" dirty="0"/>
              <a:t>weight</a:t>
            </a:r>
            <a:r>
              <a:rPr lang="zh-CN" altLang="en-US" sz="1662" dirty="0"/>
              <a:t>的映射采用了数组 </a:t>
            </a:r>
          </a:p>
          <a:p>
            <a:pPr lvl="2"/>
            <a:r>
              <a:rPr lang="zh-CN" altLang="en-US" sz="1662" dirty="0"/>
              <a:t>每个</a:t>
            </a:r>
            <a:r>
              <a:rPr lang="en" altLang="zh-CN" sz="1662" dirty="0"/>
              <a:t>nice</a:t>
            </a:r>
            <a:r>
              <a:rPr lang="zh-CN" altLang="en-US" sz="1662" dirty="0"/>
              <a:t>值有一个对应的数组项表示权重</a:t>
            </a:r>
            <a:endParaRPr lang="en-US" altLang="zh-CN" sz="1662" dirty="0"/>
          </a:p>
          <a:p>
            <a:r>
              <a:rPr lang="en" altLang="zh-CN" sz="2215" dirty="0"/>
              <a:t>Nice</a:t>
            </a:r>
            <a:r>
              <a:rPr lang="zh-CN" altLang="en-US" sz="2215" dirty="0"/>
              <a:t>与时间片的关系 </a:t>
            </a:r>
          </a:p>
          <a:p>
            <a:pPr lvl="1"/>
            <a:r>
              <a:rPr lang="zh-CN" altLang="en-US" sz="1662" dirty="0"/>
              <a:t>任务获得的</a:t>
            </a:r>
            <a:r>
              <a:rPr lang="en" altLang="zh-CN" sz="1662" dirty="0"/>
              <a:t>CPU</a:t>
            </a:r>
            <a:r>
              <a:rPr lang="zh-CN" altLang="en-US" sz="1662" dirty="0"/>
              <a:t>时间由其</a:t>
            </a:r>
            <a:r>
              <a:rPr lang="en" altLang="zh-CN" sz="1662" dirty="0"/>
              <a:t>Nice</a:t>
            </a:r>
            <a:r>
              <a:rPr lang="zh-CN" altLang="en-US" sz="1662" dirty="0"/>
              <a:t>值权重的相对占比确定，不再像对应</a:t>
            </a:r>
            <a:r>
              <a:rPr lang="en" altLang="zh-CN" sz="1662" dirty="0"/>
              <a:t>O(1)</a:t>
            </a:r>
            <a:r>
              <a:rPr lang="zh-CN" altLang="en-US" sz="1662" dirty="0"/>
              <a:t>调度器中对应绝对时间 </a:t>
            </a:r>
          </a:p>
          <a:p>
            <a:pPr lvl="1"/>
            <a:r>
              <a:rPr lang="zh-CN" altLang="en-US" sz="1662" dirty="0"/>
              <a:t>高优先级任务不再长时间阻塞低优先级 </a:t>
            </a:r>
          </a:p>
          <a:p>
            <a:endParaRPr lang="zh-CN" altLang="en-US" sz="2215" dirty="0"/>
          </a:p>
        </p:txBody>
      </p:sp>
      <p:sp>
        <p:nvSpPr>
          <p:cNvPr id="3" name="标题 2">
            <a:extLst>
              <a:ext uri="{FF2B5EF4-FFF2-40B4-BE49-F238E27FC236}">
                <a16:creationId xmlns:a16="http://schemas.microsoft.com/office/drawing/2014/main" id="{D1488C32-83EE-8747-B9D5-856A329CD638}"/>
              </a:ext>
            </a:extLst>
          </p:cNvPr>
          <p:cNvSpPr>
            <a:spLocks noGrp="1"/>
          </p:cNvSpPr>
          <p:nvPr>
            <p:ph type="title"/>
          </p:nvPr>
        </p:nvSpPr>
        <p:spPr/>
        <p:txBody>
          <a:bodyPr/>
          <a:lstStyle/>
          <a:p>
            <a:r>
              <a:rPr lang="en" altLang="zh-CN" dirty="0">
                <a:effectLst/>
              </a:rPr>
              <a:t>nice</a:t>
            </a:r>
            <a:r>
              <a:rPr lang="zh-CN" altLang="en-US" dirty="0">
                <a:effectLst/>
              </a:rPr>
              <a:t>值与权重</a:t>
            </a:r>
            <a:r>
              <a:rPr lang="en" altLang="zh-CN" dirty="0">
                <a:effectLst/>
              </a:rPr>
              <a:t>weight </a:t>
            </a:r>
            <a:endParaRPr kumimoji="1" lang="zh-CN" altLang="en-US" dirty="0"/>
          </a:p>
        </p:txBody>
      </p:sp>
    </p:spTree>
    <p:extLst>
      <p:ext uri="{BB962C8B-B14F-4D97-AF65-F5344CB8AC3E}">
        <p14:creationId xmlns:p14="http://schemas.microsoft.com/office/powerpoint/2010/main" val="21242947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手机屏幕截图&#10;&#10;描述已自动生成">
            <a:extLst>
              <a:ext uri="{FF2B5EF4-FFF2-40B4-BE49-F238E27FC236}">
                <a16:creationId xmlns:a16="http://schemas.microsoft.com/office/drawing/2014/main" id="{C7F510E2-FEC3-E84B-B6D8-897C0C69D1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529" y="1284593"/>
            <a:ext cx="7952943" cy="1812063"/>
          </a:xfrm>
        </p:spPr>
      </p:pic>
      <p:sp>
        <p:nvSpPr>
          <p:cNvPr id="3" name="标题 2">
            <a:extLst>
              <a:ext uri="{FF2B5EF4-FFF2-40B4-BE49-F238E27FC236}">
                <a16:creationId xmlns:a16="http://schemas.microsoft.com/office/drawing/2014/main" id="{AA7F544E-0F8B-284F-A80C-C79E3A64E18D}"/>
              </a:ext>
            </a:extLst>
          </p:cNvPr>
          <p:cNvSpPr>
            <a:spLocks noGrp="1"/>
          </p:cNvSpPr>
          <p:nvPr>
            <p:ph type="title"/>
          </p:nvPr>
        </p:nvSpPr>
        <p:spPr/>
        <p:txBody>
          <a:bodyPr/>
          <a:lstStyle/>
          <a:p>
            <a:r>
              <a:rPr lang="zh-CN" altLang="en-US" dirty="0"/>
              <a:t>相关函数实现</a:t>
            </a:r>
            <a:endParaRPr kumimoji="1" lang="zh-CN" altLang="en-US" dirty="0"/>
          </a:p>
        </p:txBody>
      </p:sp>
      <p:pic>
        <p:nvPicPr>
          <p:cNvPr id="7" name="图片 6" descr="手机屏幕截图&#10;&#10;描述已自动生成">
            <a:extLst>
              <a:ext uri="{FF2B5EF4-FFF2-40B4-BE49-F238E27FC236}">
                <a16:creationId xmlns:a16="http://schemas.microsoft.com/office/drawing/2014/main" id="{CAE787E4-1003-6148-BF10-EE1958B0C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47" y="3096656"/>
            <a:ext cx="7906707" cy="3366905"/>
          </a:xfrm>
          <a:prstGeom prst="rect">
            <a:avLst/>
          </a:prstGeom>
        </p:spPr>
      </p:pic>
    </p:spTree>
    <p:extLst>
      <p:ext uri="{BB962C8B-B14F-4D97-AF65-F5344CB8AC3E}">
        <p14:creationId xmlns:p14="http://schemas.microsoft.com/office/powerpoint/2010/main" val="3671240701"/>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一些文字和图片的手机截图&#10;&#10;描述已自动生成">
            <a:extLst>
              <a:ext uri="{FF2B5EF4-FFF2-40B4-BE49-F238E27FC236}">
                <a16:creationId xmlns:a16="http://schemas.microsoft.com/office/drawing/2014/main" id="{75D5E815-CB3E-4946-85EB-B7513D4D39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7687" y="1502020"/>
            <a:ext cx="6428627" cy="4519246"/>
          </a:xfrm>
        </p:spPr>
      </p:pic>
      <p:sp>
        <p:nvSpPr>
          <p:cNvPr id="3" name="标题 2">
            <a:extLst>
              <a:ext uri="{FF2B5EF4-FFF2-40B4-BE49-F238E27FC236}">
                <a16:creationId xmlns:a16="http://schemas.microsoft.com/office/drawing/2014/main" id="{A47E6CF3-AADA-F440-8F22-3EBFCEB5748F}"/>
              </a:ext>
            </a:extLst>
          </p:cNvPr>
          <p:cNvSpPr>
            <a:spLocks noGrp="1"/>
          </p:cNvSpPr>
          <p:nvPr>
            <p:ph type="title"/>
          </p:nvPr>
        </p:nvSpPr>
        <p:spPr/>
        <p:txBody>
          <a:bodyPr/>
          <a:lstStyle/>
          <a:p>
            <a:r>
              <a:rPr kumimoji="1" lang="en-US" altLang="zh-CN" dirty="0" err="1"/>
              <a:t>Prio_to_weight</a:t>
            </a:r>
            <a:r>
              <a:rPr kumimoji="1" lang="zh-CN" altLang="en-US" dirty="0"/>
              <a:t>数组</a:t>
            </a:r>
          </a:p>
        </p:txBody>
      </p:sp>
    </p:spTree>
    <p:extLst>
      <p:ext uri="{BB962C8B-B14F-4D97-AF65-F5344CB8AC3E}">
        <p14:creationId xmlns:p14="http://schemas.microsoft.com/office/powerpoint/2010/main" val="263754250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6601794-7599-C249-A35C-DB8401331EB1}"/>
              </a:ext>
            </a:extLst>
          </p:cNvPr>
          <p:cNvSpPr>
            <a:spLocks noGrp="1"/>
          </p:cNvSpPr>
          <p:nvPr>
            <p:ph idx="1"/>
          </p:nvPr>
        </p:nvSpPr>
        <p:spPr/>
        <p:txBody>
          <a:bodyPr/>
          <a:lstStyle/>
          <a:p>
            <a:r>
              <a:rPr lang="zh-CN" altLang="en-US" dirty="0"/>
              <a:t>调度延时为</a:t>
            </a:r>
            <a:r>
              <a:rPr lang="en-US" altLang="zh-CN" dirty="0"/>
              <a:t>20</a:t>
            </a:r>
            <a:r>
              <a:rPr lang="en" altLang="zh-CN" dirty="0" err="1"/>
              <a:t>ms</a:t>
            </a:r>
            <a:r>
              <a:rPr lang="en" altLang="zh-CN" dirty="0"/>
              <a:t> </a:t>
            </a:r>
          </a:p>
          <a:p>
            <a:r>
              <a:rPr lang="zh-CN" altLang="en-US" dirty="0"/>
              <a:t>两个进程</a:t>
            </a:r>
            <a:r>
              <a:rPr lang="en" altLang="zh-CN" dirty="0"/>
              <a:t>t1</a:t>
            </a:r>
            <a:r>
              <a:rPr lang="zh-CN" altLang="en-US" dirty="0"/>
              <a:t>与</a:t>
            </a:r>
            <a:r>
              <a:rPr lang="en" altLang="zh-CN" dirty="0"/>
              <a:t>t2</a:t>
            </a:r>
          </a:p>
          <a:p>
            <a:pPr lvl="1"/>
            <a:r>
              <a:rPr lang="zh-CN" altLang="en-US" dirty="0"/>
              <a:t>有</a:t>
            </a:r>
            <a:r>
              <a:rPr lang="en" altLang="zh-CN" dirty="0"/>
              <a:t>nice</a:t>
            </a:r>
            <a:r>
              <a:rPr lang="zh-CN" altLang="en-US" dirty="0"/>
              <a:t>值都为</a:t>
            </a:r>
            <a:r>
              <a:rPr lang="en-US" altLang="zh-CN" dirty="0"/>
              <a:t>0</a:t>
            </a:r>
          </a:p>
          <a:p>
            <a:pPr lvl="1"/>
            <a:r>
              <a:rPr lang="en" altLang="zh-CN" dirty="0"/>
              <a:t>Nice</a:t>
            </a:r>
            <a:r>
              <a:rPr lang="zh-CN" altLang="en-US" dirty="0"/>
              <a:t>值</a:t>
            </a:r>
            <a:r>
              <a:rPr lang="en-US" altLang="zh-CN" dirty="0"/>
              <a:t>0</a:t>
            </a:r>
            <a:r>
              <a:rPr lang="zh-CN" altLang="en-US" dirty="0"/>
              <a:t>的权重为</a:t>
            </a:r>
            <a:r>
              <a:rPr lang="en-US" altLang="zh-CN" dirty="0"/>
              <a:t>1024 </a:t>
            </a:r>
            <a:endParaRPr lang="zh-CN" altLang="en-US" dirty="0"/>
          </a:p>
          <a:p>
            <a:endParaRPr lang="en-US" altLang="zh-CN" dirty="0"/>
          </a:p>
          <a:p>
            <a:r>
              <a:rPr lang="zh-CN" altLang="en-US" dirty="0"/>
              <a:t>每个进程的份额是</a:t>
            </a:r>
            <a:r>
              <a:rPr lang="en-US" altLang="zh-CN" dirty="0"/>
              <a:t>1024/(1024+1024)=0.5</a:t>
            </a:r>
          </a:p>
          <a:p>
            <a:r>
              <a:rPr lang="zh-CN" altLang="en-US" dirty="0"/>
              <a:t>每个进程有</a:t>
            </a:r>
            <a:r>
              <a:rPr lang="en-US" altLang="zh-CN" dirty="0"/>
              <a:t>10</a:t>
            </a:r>
            <a:r>
              <a:rPr lang="en" altLang="zh-CN" dirty="0" err="1"/>
              <a:t>ms</a:t>
            </a:r>
            <a:r>
              <a:rPr lang="zh-CN" altLang="en-US" dirty="0"/>
              <a:t>的时间片 </a:t>
            </a:r>
          </a:p>
          <a:p>
            <a:endParaRPr kumimoji="1" lang="zh-CN" altLang="en-US" dirty="0"/>
          </a:p>
        </p:txBody>
      </p:sp>
      <p:sp>
        <p:nvSpPr>
          <p:cNvPr id="3" name="标题 2">
            <a:extLst>
              <a:ext uri="{FF2B5EF4-FFF2-40B4-BE49-F238E27FC236}">
                <a16:creationId xmlns:a16="http://schemas.microsoft.com/office/drawing/2014/main" id="{B455BB06-5569-C64A-9AF1-443E48519CCE}"/>
              </a:ext>
            </a:extLst>
          </p:cNvPr>
          <p:cNvSpPr>
            <a:spLocks noGrp="1"/>
          </p:cNvSpPr>
          <p:nvPr>
            <p:ph type="title"/>
          </p:nvPr>
        </p:nvSpPr>
        <p:spPr/>
        <p:txBody>
          <a:bodyPr/>
          <a:lstStyle/>
          <a:p>
            <a:r>
              <a:rPr lang="en" altLang="zh-CN" dirty="0">
                <a:effectLst/>
              </a:rPr>
              <a:t>CFS</a:t>
            </a:r>
            <a:r>
              <a:rPr lang="zh-CN" altLang="en-US" dirty="0">
                <a:effectLst/>
              </a:rPr>
              <a:t>时间片计算示例</a:t>
            </a:r>
            <a:r>
              <a:rPr lang="en-US" altLang="zh-CN" dirty="0">
                <a:effectLst/>
              </a:rPr>
              <a:t>1 </a:t>
            </a:r>
            <a:endParaRPr kumimoji="1" lang="zh-CN" altLang="en-US" dirty="0"/>
          </a:p>
        </p:txBody>
      </p:sp>
    </p:spTree>
    <p:extLst>
      <p:ext uri="{BB962C8B-B14F-4D97-AF65-F5344CB8AC3E}">
        <p14:creationId xmlns:p14="http://schemas.microsoft.com/office/powerpoint/2010/main" val="1296365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C4F022-9FF1-6548-B797-89B2EA656DC2}"/>
              </a:ext>
            </a:extLst>
          </p:cNvPr>
          <p:cNvSpPr>
            <a:spLocks noGrp="1"/>
          </p:cNvSpPr>
          <p:nvPr>
            <p:ph idx="1"/>
          </p:nvPr>
        </p:nvSpPr>
        <p:spPr/>
        <p:txBody>
          <a:bodyPr/>
          <a:lstStyle/>
          <a:p>
            <a:r>
              <a:rPr lang="zh-CN" altLang="en-US" dirty="0"/>
              <a:t>调度延时为</a:t>
            </a:r>
            <a:r>
              <a:rPr lang="en-US" altLang="zh-CN" dirty="0"/>
              <a:t>20</a:t>
            </a:r>
            <a:r>
              <a:rPr lang="en" altLang="zh-CN" dirty="0" err="1"/>
              <a:t>ms</a:t>
            </a:r>
            <a:r>
              <a:rPr lang="en" altLang="zh-CN" dirty="0"/>
              <a:t> </a:t>
            </a:r>
          </a:p>
          <a:p>
            <a:r>
              <a:rPr lang="zh-CN" altLang="en-US" dirty="0"/>
              <a:t>两个进程</a:t>
            </a:r>
            <a:r>
              <a:rPr lang="en" altLang="zh-CN" dirty="0"/>
              <a:t>t1</a:t>
            </a:r>
            <a:r>
              <a:rPr lang="zh-CN" altLang="en-US" dirty="0"/>
              <a:t>与</a:t>
            </a:r>
            <a:r>
              <a:rPr lang="en" altLang="zh-CN" dirty="0"/>
              <a:t>t2</a:t>
            </a:r>
          </a:p>
          <a:p>
            <a:pPr lvl="1"/>
            <a:r>
              <a:rPr lang="en" altLang="zh-CN" dirty="0"/>
              <a:t>t1</a:t>
            </a:r>
            <a:r>
              <a:rPr lang="zh-CN" altLang="en-US" dirty="0"/>
              <a:t>的</a:t>
            </a:r>
            <a:r>
              <a:rPr lang="en" altLang="zh-CN" dirty="0"/>
              <a:t>nice</a:t>
            </a:r>
            <a:r>
              <a:rPr lang="zh-CN" altLang="en-US" dirty="0"/>
              <a:t>值</a:t>
            </a:r>
            <a:r>
              <a:rPr lang="en-US" altLang="zh-CN" dirty="0"/>
              <a:t>0</a:t>
            </a:r>
            <a:r>
              <a:rPr lang="zh-CN" altLang="en-US" dirty="0"/>
              <a:t>，</a:t>
            </a:r>
            <a:r>
              <a:rPr lang="en" altLang="zh-CN" dirty="0"/>
              <a:t>t2</a:t>
            </a:r>
            <a:r>
              <a:rPr lang="zh-CN" altLang="en-US" dirty="0"/>
              <a:t>的</a:t>
            </a:r>
            <a:r>
              <a:rPr lang="en" altLang="zh-CN" dirty="0"/>
              <a:t>nice</a:t>
            </a:r>
            <a:r>
              <a:rPr lang="zh-CN" altLang="en-US" dirty="0"/>
              <a:t>值</a:t>
            </a:r>
            <a:r>
              <a:rPr lang="en" altLang="zh-CN" dirty="0"/>
              <a:t>W</a:t>
            </a:r>
            <a:r>
              <a:rPr lang="zh-CN" altLang="en-US" dirty="0"/>
              <a:t>为</a:t>
            </a:r>
            <a:r>
              <a:rPr lang="en-US" altLang="zh-CN" dirty="0"/>
              <a:t>5</a:t>
            </a:r>
          </a:p>
          <a:p>
            <a:pPr lvl="1"/>
            <a:r>
              <a:rPr lang="en" altLang="zh-CN" dirty="0"/>
              <a:t>nice</a:t>
            </a:r>
            <a:r>
              <a:rPr lang="zh-CN" altLang="en-US" dirty="0"/>
              <a:t>值</a:t>
            </a:r>
            <a:r>
              <a:rPr lang="en-US" altLang="zh-CN" dirty="0"/>
              <a:t>0</a:t>
            </a:r>
            <a:r>
              <a:rPr lang="zh-CN" altLang="en-US" dirty="0"/>
              <a:t>的权重为</a:t>
            </a:r>
            <a:r>
              <a:rPr lang="en-US" altLang="zh-CN" dirty="0"/>
              <a:t>1024</a:t>
            </a:r>
            <a:r>
              <a:rPr lang="zh-CN" altLang="en-US" dirty="0"/>
              <a:t>，</a:t>
            </a:r>
            <a:r>
              <a:rPr lang="en" altLang="zh-CN" dirty="0"/>
              <a:t>nice</a:t>
            </a:r>
            <a:r>
              <a:rPr lang="zh-CN" altLang="en-US" dirty="0"/>
              <a:t>值</a:t>
            </a:r>
            <a:r>
              <a:rPr lang="en-US" altLang="zh-CN" dirty="0"/>
              <a:t>5</a:t>
            </a:r>
            <a:r>
              <a:rPr lang="zh-CN" altLang="en-US" dirty="0"/>
              <a:t>的权重为</a:t>
            </a:r>
            <a:r>
              <a:rPr lang="en-US" altLang="zh-CN" dirty="0"/>
              <a:t>335 </a:t>
            </a:r>
            <a:endParaRPr lang="zh-CN" altLang="en-US" dirty="0"/>
          </a:p>
          <a:p>
            <a:r>
              <a:rPr lang="zh-CN" altLang="en-US" dirty="0"/>
              <a:t>权重占比</a:t>
            </a:r>
            <a:endParaRPr lang="en-US" altLang="zh-CN" dirty="0"/>
          </a:p>
          <a:p>
            <a:pPr lvl="1"/>
            <a:r>
              <a:rPr lang="en" altLang="zh-CN" dirty="0"/>
              <a:t>t1</a:t>
            </a:r>
            <a:r>
              <a:rPr lang="zh-CN" altLang="en-US" dirty="0"/>
              <a:t>的份额为</a:t>
            </a:r>
            <a:r>
              <a:rPr lang="en-US" altLang="zh-CN" dirty="0"/>
              <a:t>1024/(1024+335)=0.75</a:t>
            </a:r>
          </a:p>
          <a:p>
            <a:pPr lvl="1"/>
            <a:r>
              <a:rPr lang="en" altLang="zh-CN" dirty="0"/>
              <a:t>t2</a:t>
            </a:r>
            <a:r>
              <a:rPr lang="zh-CN" altLang="en-US" dirty="0"/>
              <a:t>的份额为</a:t>
            </a:r>
            <a:r>
              <a:rPr lang="en-US" altLang="zh-CN" dirty="0"/>
              <a:t>335/(1024+335)=0.25 </a:t>
            </a:r>
            <a:endParaRPr lang="zh-CN" altLang="en-US" dirty="0"/>
          </a:p>
          <a:p>
            <a:r>
              <a:rPr lang="zh-CN" altLang="en-US" dirty="0"/>
              <a:t>时间片</a:t>
            </a:r>
            <a:endParaRPr lang="en-US" altLang="zh-CN" dirty="0"/>
          </a:p>
          <a:p>
            <a:pPr lvl="1"/>
            <a:r>
              <a:rPr lang="en" altLang="zh-CN" dirty="0"/>
              <a:t>t1</a:t>
            </a:r>
            <a:r>
              <a:rPr lang="zh-CN" altLang="en-US" dirty="0"/>
              <a:t>的时间片份额为</a:t>
            </a:r>
            <a:r>
              <a:rPr lang="en-US" altLang="zh-CN" dirty="0"/>
              <a:t>0.75*20=15</a:t>
            </a:r>
            <a:r>
              <a:rPr lang="en" altLang="zh-CN" dirty="0" err="1"/>
              <a:t>ms</a:t>
            </a:r>
            <a:endParaRPr lang="en" altLang="zh-CN" dirty="0"/>
          </a:p>
          <a:p>
            <a:pPr lvl="1"/>
            <a:r>
              <a:rPr lang="en" altLang="zh-CN" dirty="0"/>
              <a:t>t2</a:t>
            </a:r>
            <a:r>
              <a:rPr lang="zh-CN" altLang="en-US" dirty="0"/>
              <a:t>的时间片份额为</a:t>
            </a:r>
            <a:r>
              <a:rPr lang="en-US" altLang="zh-CN" dirty="0"/>
              <a:t>0.25*20=5</a:t>
            </a:r>
            <a:r>
              <a:rPr lang="en" altLang="zh-CN" dirty="0" err="1"/>
              <a:t>ms</a:t>
            </a:r>
            <a:r>
              <a:rPr lang="en" altLang="zh-CN" dirty="0"/>
              <a:t> </a:t>
            </a:r>
          </a:p>
          <a:p>
            <a:endParaRPr kumimoji="1" lang="zh-CN" altLang="en-US" dirty="0"/>
          </a:p>
        </p:txBody>
      </p:sp>
      <p:sp>
        <p:nvSpPr>
          <p:cNvPr id="3" name="标题 2">
            <a:extLst>
              <a:ext uri="{FF2B5EF4-FFF2-40B4-BE49-F238E27FC236}">
                <a16:creationId xmlns:a16="http://schemas.microsoft.com/office/drawing/2014/main" id="{792EA2F9-3B4C-6945-A52B-694DE242C9FE}"/>
              </a:ext>
            </a:extLst>
          </p:cNvPr>
          <p:cNvSpPr>
            <a:spLocks noGrp="1"/>
          </p:cNvSpPr>
          <p:nvPr>
            <p:ph type="title"/>
          </p:nvPr>
        </p:nvSpPr>
        <p:spPr/>
        <p:txBody>
          <a:bodyPr/>
          <a:lstStyle/>
          <a:p>
            <a:r>
              <a:rPr lang="en" altLang="zh-CN" dirty="0">
                <a:effectLst/>
              </a:rPr>
              <a:t>CFS</a:t>
            </a:r>
            <a:r>
              <a:rPr lang="zh-CN" altLang="en-US" dirty="0">
                <a:effectLst/>
              </a:rPr>
              <a:t>时间片计算示例</a:t>
            </a:r>
            <a:r>
              <a:rPr lang="en-US" altLang="zh-CN" dirty="0">
                <a:effectLst/>
              </a:rPr>
              <a:t>2 </a:t>
            </a:r>
            <a:endParaRPr kumimoji="1" lang="zh-CN" altLang="en-US" dirty="0"/>
          </a:p>
        </p:txBody>
      </p:sp>
    </p:spTree>
    <p:extLst>
      <p:ext uri="{BB962C8B-B14F-4D97-AF65-F5344CB8AC3E}">
        <p14:creationId xmlns:p14="http://schemas.microsoft.com/office/powerpoint/2010/main" val="1721962088"/>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7B7D35-7C4E-7C4C-B8EB-B0A5AAAFA574}"/>
              </a:ext>
            </a:extLst>
          </p:cNvPr>
          <p:cNvSpPr>
            <a:spLocks noGrp="1"/>
          </p:cNvSpPr>
          <p:nvPr>
            <p:ph idx="1"/>
          </p:nvPr>
        </p:nvSpPr>
        <p:spPr/>
        <p:txBody>
          <a:bodyPr/>
          <a:lstStyle/>
          <a:p>
            <a:r>
              <a:rPr lang="zh-CN" altLang="en-US" dirty="0"/>
              <a:t>策略</a:t>
            </a:r>
            <a:r>
              <a:rPr lang="en-US" altLang="zh-CN" dirty="0"/>
              <a:t>:</a:t>
            </a:r>
            <a:r>
              <a:rPr lang="zh-CN" altLang="en-US" dirty="0"/>
              <a:t>选择当前最小加权运行时间的进程</a:t>
            </a:r>
            <a:endParaRPr lang="en-US" altLang="zh-CN" dirty="0"/>
          </a:p>
          <a:p>
            <a:endParaRPr lang="en-US" altLang="zh-CN" dirty="0"/>
          </a:p>
          <a:p>
            <a:r>
              <a:rPr lang="zh-CN" altLang="en-US" dirty="0"/>
              <a:t>虚拟运行时间</a:t>
            </a:r>
            <a:r>
              <a:rPr lang="en" altLang="zh-CN" dirty="0" err="1"/>
              <a:t>vruntime</a:t>
            </a:r>
            <a:r>
              <a:rPr lang="en" altLang="zh-CN" dirty="0"/>
              <a:t>(Virtual run time) </a:t>
            </a:r>
          </a:p>
          <a:p>
            <a:pPr lvl="1"/>
            <a:r>
              <a:rPr lang="zh-CN" altLang="en-US" dirty="0"/>
              <a:t>由</a:t>
            </a:r>
            <a:r>
              <a:rPr lang="en" altLang="zh-CN" dirty="0"/>
              <a:t>nice</a:t>
            </a:r>
            <a:r>
              <a:rPr lang="zh-CN" altLang="en-US" dirty="0"/>
              <a:t>值进行加权的实际运行时间 </a:t>
            </a:r>
          </a:p>
          <a:p>
            <a:pPr lvl="2"/>
            <a:r>
              <a:rPr lang="zh-CN" altLang="en-US" dirty="0"/>
              <a:t>因为加权，</a:t>
            </a:r>
            <a:r>
              <a:rPr lang="en" altLang="zh-CN" dirty="0" err="1"/>
              <a:t>Vruntime</a:t>
            </a:r>
            <a:r>
              <a:rPr lang="zh-CN" altLang="en-US" dirty="0"/>
              <a:t>并不与实际的运行时间一致 </a:t>
            </a:r>
          </a:p>
          <a:p>
            <a:pPr lvl="1"/>
            <a:r>
              <a:rPr lang="zh-CN" altLang="en-US" dirty="0"/>
              <a:t>高</a:t>
            </a:r>
            <a:r>
              <a:rPr lang="en" altLang="zh-CN" dirty="0"/>
              <a:t>nice</a:t>
            </a:r>
            <a:r>
              <a:rPr lang="zh-CN" altLang="en-US" dirty="0"/>
              <a:t>值会到导致进程得到的</a:t>
            </a:r>
            <a:r>
              <a:rPr lang="en" altLang="zh-CN" dirty="0" err="1"/>
              <a:t>cpu</a:t>
            </a:r>
            <a:r>
              <a:rPr lang="zh-CN" altLang="en-US" dirty="0"/>
              <a:t>时间资源越少 </a:t>
            </a:r>
            <a:endParaRPr lang="en-US" altLang="zh-CN" dirty="0"/>
          </a:p>
          <a:p>
            <a:pPr lvl="1"/>
            <a:endParaRPr lang="zh-CN" altLang="en-US" dirty="0"/>
          </a:p>
          <a:p>
            <a:r>
              <a:rPr lang="zh-CN" altLang="en-US" dirty="0"/>
              <a:t>示例</a:t>
            </a:r>
            <a:r>
              <a:rPr lang="en-US" altLang="zh-CN" dirty="0"/>
              <a:t>:</a:t>
            </a:r>
            <a:r>
              <a:rPr lang="zh-CN" altLang="en-US" dirty="0"/>
              <a:t>假如某进程运行了</a:t>
            </a:r>
            <a:r>
              <a:rPr lang="en-US" altLang="zh-CN" dirty="0"/>
              <a:t>200</a:t>
            </a:r>
            <a:r>
              <a:rPr lang="en" altLang="zh-CN" dirty="0" err="1"/>
              <a:t>ms</a:t>
            </a:r>
            <a:endParaRPr lang="en" altLang="zh-CN" dirty="0"/>
          </a:p>
          <a:p>
            <a:pPr lvl="1"/>
            <a:r>
              <a:rPr lang="en" altLang="zh-CN" dirty="0"/>
              <a:t>Nice</a:t>
            </a:r>
            <a:r>
              <a:rPr lang="zh-CN" altLang="en-US" dirty="0"/>
              <a:t>值为</a:t>
            </a:r>
            <a:r>
              <a:rPr lang="en-US" altLang="zh-CN" dirty="0"/>
              <a:t>0:</a:t>
            </a:r>
            <a:r>
              <a:rPr lang="en" altLang="zh-CN" dirty="0" err="1"/>
              <a:t>vruntime</a:t>
            </a:r>
            <a:r>
              <a:rPr lang="zh-CN" altLang="en-US" dirty="0"/>
              <a:t>将是</a:t>
            </a:r>
            <a:r>
              <a:rPr lang="en-US" altLang="zh-CN" dirty="0"/>
              <a:t>200</a:t>
            </a:r>
            <a:r>
              <a:rPr lang="en" altLang="zh-CN" dirty="0" err="1"/>
              <a:t>ms</a:t>
            </a:r>
            <a:endParaRPr lang="en" altLang="zh-CN" dirty="0"/>
          </a:p>
          <a:p>
            <a:pPr lvl="1"/>
            <a:r>
              <a:rPr lang="en" altLang="zh-CN" dirty="0"/>
              <a:t>Nice</a:t>
            </a:r>
            <a:r>
              <a:rPr lang="zh-CN" altLang="en-US" dirty="0"/>
              <a:t>值小于</a:t>
            </a:r>
            <a:r>
              <a:rPr lang="en-US" altLang="zh-CN" dirty="0"/>
              <a:t>0:</a:t>
            </a:r>
            <a:r>
              <a:rPr lang="en" altLang="zh-CN" dirty="0" err="1"/>
              <a:t>vruntime</a:t>
            </a:r>
            <a:r>
              <a:rPr lang="zh-CN" altLang="en-US" dirty="0"/>
              <a:t>比</a:t>
            </a:r>
            <a:r>
              <a:rPr lang="en-US" altLang="zh-CN" dirty="0"/>
              <a:t>200</a:t>
            </a:r>
            <a:r>
              <a:rPr lang="en" altLang="zh-CN" dirty="0" err="1"/>
              <a:t>ms</a:t>
            </a:r>
            <a:r>
              <a:rPr lang="zh-CN" altLang="en-US" dirty="0"/>
              <a:t>小</a:t>
            </a:r>
            <a:endParaRPr lang="en-US" altLang="zh-CN" dirty="0"/>
          </a:p>
          <a:p>
            <a:pPr lvl="1"/>
            <a:r>
              <a:rPr lang="en" altLang="zh-CN" dirty="0"/>
              <a:t>Nice</a:t>
            </a:r>
            <a:r>
              <a:rPr lang="zh-CN" altLang="en-US" dirty="0"/>
              <a:t>值大约</a:t>
            </a:r>
            <a:r>
              <a:rPr lang="en-US" altLang="zh-CN" dirty="0"/>
              <a:t>0:</a:t>
            </a:r>
            <a:r>
              <a:rPr lang="en" altLang="zh-CN" dirty="0" err="1"/>
              <a:t>vruntime</a:t>
            </a:r>
            <a:r>
              <a:rPr lang="zh-CN" altLang="en-US" dirty="0"/>
              <a:t>值比</a:t>
            </a:r>
            <a:r>
              <a:rPr lang="en-US" altLang="zh-CN" dirty="0"/>
              <a:t>200</a:t>
            </a:r>
            <a:r>
              <a:rPr lang="en" altLang="zh-CN" dirty="0" err="1"/>
              <a:t>ms</a:t>
            </a:r>
            <a:r>
              <a:rPr lang="zh-CN" altLang="en-US" dirty="0"/>
              <a:t>大 </a:t>
            </a:r>
            <a:endParaRPr lang="en-US" altLang="zh-CN" dirty="0"/>
          </a:p>
          <a:p>
            <a:pPr lvl="1"/>
            <a:endParaRPr lang="zh-CN" altLang="en-US" dirty="0"/>
          </a:p>
          <a:p>
            <a:r>
              <a:rPr lang="en" altLang="zh-CN" dirty="0"/>
              <a:t>Nice</a:t>
            </a:r>
            <a:r>
              <a:rPr lang="zh-CN" altLang="en-US" dirty="0"/>
              <a:t>值越小，</a:t>
            </a:r>
            <a:r>
              <a:rPr lang="en" altLang="zh-CN" dirty="0" err="1"/>
              <a:t>vruntime</a:t>
            </a:r>
            <a:r>
              <a:rPr lang="zh-CN" altLang="en-US" dirty="0"/>
              <a:t>值增长越慢 </a:t>
            </a:r>
          </a:p>
          <a:p>
            <a:endParaRPr kumimoji="1" lang="zh-CN" altLang="en-US" dirty="0"/>
          </a:p>
        </p:txBody>
      </p:sp>
      <p:sp>
        <p:nvSpPr>
          <p:cNvPr id="3" name="标题 2">
            <a:extLst>
              <a:ext uri="{FF2B5EF4-FFF2-40B4-BE49-F238E27FC236}">
                <a16:creationId xmlns:a16="http://schemas.microsoft.com/office/drawing/2014/main" id="{C447F5EA-1552-614F-B3C6-C3F0053E5005}"/>
              </a:ext>
            </a:extLst>
          </p:cNvPr>
          <p:cNvSpPr>
            <a:spLocks noGrp="1"/>
          </p:cNvSpPr>
          <p:nvPr>
            <p:ph type="title"/>
          </p:nvPr>
        </p:nvSpPr>
        <p:spPr/>
        <p:txBody>
          <a:bodyPr/>
          <a:lstStyle/>
          <a:p>
            <a:r>
              <a:rPr lang="en" altLang="zh-CN" dirty="0">
                <a:effectLst/>
              </a:rPr>
              <a:t>CFS:</a:t>
            </a:r>
            <a:r>
              <a:rPr lang="zh-CN" altLang="en-US" dirty="0">
                <a:effectLst/>
              </a:rPr>
              <a:t>选择要运行的进程 </a:t>
            </a:r>
            <a:endParaRPr kumimoji="1" lang="zh-CN" altLang="en-US" dirty="0"/>
          </a:p>
        </p:txBody>
      </p:sp>
    </p:spTree>
    <p:extLst>
      <p:ext uri="{BB962C8B-B14F-4D97-AF65-F5344CB8AC3E}">
        <p14:creationId xmlns:p14="http://schemas.microsoft.com/office/powerpoint/2010/main" val="156583549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C265988-AAEE-B94D-8087-78013D6B444C}"/>
              </a:ext>
            </a:extLst>
          </p:cNvPr>
          <p:cNvSpPr>
            <a:spLocks noGrp="1"/>
          </p:cNvSpPr>
          <p:nvPr>
            <p:ph idx="1"/>
          </p:nvPr>
        </p:nvSpPr>
        <p:spPr/>
        <p:txBody>
          <a:bodyPr/>
          <a:lstStyle/>
          <a:p>
            <a:r>
              <a:rPr lang="zh-CN" altLang="en-US" dirty="0"/>
              <a:t>衰减因子</a:t>
            </a:r>
            <a:r>
              <a:rPr lang="en-US" altLang="zh-CN" dirty="0"/>
              <a:t>(</a:t>
            </a:r>
            <a:r>
              <a:rPr lang="en" altLang="zh-CN" dirty="0"/>
              <a:t>decay factor):weight0/</a:t>
            </a:r>
            <a:r>
              <a:rPr lang="en" altLang="zh-CN" dirty="0" err="1"/>
              <a:t>weighti</a:t>
            </a:r>
            <a:endParaRPr lang="en" altLang="zh-CN" dirty="0"/>
          </a:p>
          <a:p>
            <a:pPr lvl="1"/>
            <a:r>
              <a:rPr lang="zh-CN" altLang="en-US" dirty="0"/>
              <a:t>其中</a:t>
            </a:r>
            <a:r>
              <a:rPr lang="en" altLang="zh-CN" dirty="0"/>
              <a:t>weight0</a:t>
            </a:r>
            <a:r>
              <a:rPr lang="zh-CN" altLang="en-US" dirty="0"/>
              <a:t>是</a:t>
            </a:r>
            <a:r>
              <a:rPr lang="en" altLang="zh-CN" dirty="0"/>
              <a:t>nice</a:t>
            </a:r>
            <a:r>
              <a:rPr lang="zh-CN" altLang="en-US" dirty="0"/>
              <a:t>值</a:t>
            </a:r>
            <a:r>
              <a:rPr lang="en-US" altLang="zh-CN" dirty="0"/>
              <a:t>0</a:t>
            </a:r>
            <a:r>
              <a:rPr lang="zh-CN" altLang="en-US" dirty="0"/>
              <a:t>的权重</a:t>
            </a:r>
            <a:endParaRPr lang="en-US" altLang="zh-CN" dirty="0"/>
          </a:p>
          <a:p>
            <a:pPr lvl="1"/>
            <a:r>
              <a:rPr lang="en" altLang="zh-CN" dirty="0" err="1"/>
              <a:t>weighti</a:t>
            </a:r>
            <a:r>
              <a:rPr lang="zh-CN" altLang="en-US" dirty="0"/>
              <a:t>是</a:t>
            </a:r>
            <a:r>
              <a:rPr lang="en" altLang="zh-CN" dirty="0"/>
              <a:t>nice</a:t>
            </a:r>
            <a:r>
              <a:rPr lang="zh-CN" altLang="en-US" dirty="0"/>
              <a:t>值</a:t>
            </a:r>
            <a:r>
              <a:rPr lang="en" altLang="zh-CN" dirty="0" err="1"/>
              <a:t>i</a:t>
            </a:r>
            <a:r>
              <a:rPr lang="zh-CN" altLang="en-US" dirty="0"/>
              <a:t>的权重</a:t>
            </a:r>
            <a:endParaRPr lang="en-US" altLang="zh-CN" dirty="0"/>
          </a:p>
          <a:p>
            <a:pPr lvl="1"/>
            <a:r>
              <a:rPr lang="zh-CN" altLang="en-US" dirty="0"/>
              <a:t>将</a:t>
            </a:r>
            <a:r>
              <a:rPr lang="en" altLang="zh-CN" dirty="0"/>
              <a:t>weight0/</a:t>
            </a:r>
            <a:r>
              <a:rPr lang="en" altLang="zh-CN" dirty="0" err="1"/>
              <a:t>weighti</a:t>
            </a:r>
            <a:r>
              <a:rPr lang="zh-CN" altLang="en-US" dirty="0"/>
              <a:t>定义为衰减因子 </a:t>
            </a:r>
          </a:p>
          <a:p>
            <a:r>
              <a:rPr lang="en" altLang="zh-CN" dirty="0" err="1"/>
              <a:t>Vruntime</a:t>
            </a:r>
            <a:r>
              <a:rPr lang="zh-CN" altLang="en-US" dirty="0"/>
              <a:t>增加额</a:t>
            </a:r>
            <a:r>
              <a:rPr lang="en-US" altLang="zh-CN" dirty="0"/>
              <a:t>= </a:t>
            </a:r>
            <a:r>
              <a:rPr lang="zh-CN" altLang="en-US" dirty="0"/>
              <a:t>当次实际</a:t>
            </a:r>
            <a:r>
              <a:rPr lang="en" altLang="zh-CN" dirty="0"/>
              <a:t>CPU</a:t>
            </a:r>
            <a:r>
              <a:rPr lang="zh-CN" altLang="en-US" dirty="0"/>
              <a:t>时间*衰减因子</a:t>
            </a:r>
            <a:endParaRPr lang="en-US" altLang="zh-CN" dirty="0"/>
          </a:p>
          <a:p>
            <a:pPr lvl="1"/>
            <a:r>
              <a:rPr lang="zh-CN" altLang="en-US" dirty="0"/>
              <a:t>每次进程退出执行时，对进程的</a:t>
            </a:r>
            <a:r>
              <a:rPr lang="en" altLang="zh-CN" dirty="0" err="1"/>
              <a:t>vruntime</a:t>
            </a:r>
            <a:r>
              <a:rPr lang="zh-CN" altLang="en-US" dirty="0"/>
              <a:t>变量加上相应增加额</a:t>
            </a:r>
            <a:endParaRPr lang="en-US" altLang="zh-CN" dirty="0"/>
          </a:p>
          <a:p>
            <a:pPr lvl="1"/>
            <a:r>
              <a:rPr lang="zh-CN" altLang="en-US" dirty="0"/>
              <a:t>衰减因子越小，实际的</a:t>
            </a:r>
            <a:r>
              <a:rPr lang="en" altLang="zh-CN" dirty="0" err="1"/>
              <a:t>vruntime</a:t>
            </a:r>
            <a:r>
              <a:rPr lang="zh-CN" altLang="en-US" dirty="0"/>
              <a:t>时间越少 </a:t>
            </a:r>
          </a:p>
          <a:p>
            <a:endParaRPr kumimoji="1" lang="zh-CN" altLang="en-US" dirty="0"/>
          </a:p>
        </p:txBody>
      </p:sp>
      <p:sp>
        <p:nvSpPr>
          <p:cNvPr id="3" name="标题 2">
            <a:extLst>
              <a:ext uri="{FF2B5EF4-FFF2-40B4-BE49-F238E27FC236}">
                <a16:creationId xmlns:a16="http://schemas.microsoft.com/office/drawing/2014/main" id="{7519B690-A32E-2042-A9D8-652BF242452E}"/>
              </a:ext>
            </a:extLst>
          </p:cNvPr>
          <p:cNvSpPr>
            <a:spLocks noGrp="1"/>
          </p:cNvSpPr>
          <p:nvPr>
            <p:ph type="title"/>
          </p:nvPr>
        </p:nvSpPr>
        <p:spPr/>
        <p:txBody>
          <a:bodyPr/>
          <a:lstStyle/>
          <a:p>
            <a:r>
              <a:rPr lang="en" altLang="zh-CN" dirty="0" err="1">
                <a:effectLst/>
              </a:rPr>
              <a:t>Vruntime</a:t>
            </a:r>
            <a:r>
              <a:rPr lang="zh-CN" altLang="en-US" dirty="0">
                <a:effectLst/>
              </a:rPr>
              <a:t>值的计算 </a:t>
            </a:r>
            <a:endParaRPr kumimoji="1" lang="zh-CN" altLang="en-US" dirty="0"/>
          </a:p>
        </p:txBody>
      </p:sp>
    </p:spTree>
    <p:extLst>
      <p:ext uri="{BB962C8B-B14F-4D97-AF65-F5344CB8AC3E}">
        <p14:creationId xmlns:p14="http://schemas.microsoft.com/office/powerpoint/2010/main" val="199181447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手机屏幕的截图&#10;&#10;描述已自动生成">
            <a:extLst>
              <a:ext uri="{FF2B5EF4-FFF2-40B4-BE49-F238E27FC236}">
                <a16:creationId xmlns:a16="http://schemas.microsoft.com/office/drawing/2014/main" id="{A2B5ACBD-6812-1A45-B92F-125362DE86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8139" y="1786304"/>
            <a:ext cx="6107723" cy="3950677"/>
          </a:xfrm>
        </p:spPr>
      </p:pic>
      <p:sp>
        <p:nvSpPr>
          <p:cNvPr id="3" name="标题 2">
            <a:extLst>
              <a:ext uri="{FF2B5EF4-FFF2-40B4-BE49-F238E27FC236}">
                <a16:creationId xmlns:a16="http://schemas.microsoft.com/office/drawing/2014/main" id="{C63C4A38-8E41-EA4A-BACB-5BB3A09AD280}"/>
              </a:ext>
            </a:extLst>
          </p:cNvPr>
          <p:cNvSpPr>
            <a:spLocks noGrp="1"/>
          </p:cNvSpPr>
          <p:nvPr>
            <p:ph type="title"/>
          </p:nvPr>
        </p:nvSpPr>
        <p:spPr/>
        <p:txBody>
          <a:bodyPr/>
          <a:lstStyle/>
          <a:p>
            <a:r>
              <a:rPr lang="zh-CN" altLang="en-US" dirty="0"/>
              <a:t>衰减因子计算示例</a:t>
            </a:r>
            <a:endParaRPr kumimoji="1" lang="zh-CN" altLang="en-US" dirty="0"/>
          </a:p>
        </p:txBody>
      </p:sp>
    </p:spTree>
    <p:extLst>
      <p:ext uri="{BB962C8B-B14F-4D97-AF65-F5344CB8AC3E}">
        <p14:creationId xmlns:p14="http://schemas.microsoft.com/office/powerpoint/2010/main" val="107880471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5AFC0D8-78E1-AB4F-9654-512479DDD3A2}"/>
              </a:ext>
            </a:extLst>
          </p:cNvPr>
          <p:cNvSpPr>
            <a:spLocks noGrp="1"/>
          </p:cNvSpPr>
          <p:nvPr>
            <p:ph idx="1"/>
          </p:nvPr>
        </p:nvSpPr>
        <p:spPr/>
        <p:txBody>
          <a:bodyPr/>
          <a:lstStyle/>
          <a:p>
            <a:r>
              <a:rPr lang="en" altLang="zh-CN" dirty="0"/>
              <a:t>CFS</a:t>
            </a:r>
            <a:r>
              <a:rPr lang="zh-CN" altLang="en-US" dirty="0"/>
              <a:t>调度器为每个进程分配一个</a:t>
            </a:r>
            <a:r>
              <a:rPr lang="en" altLang="zh-CN" dirty="0" err="1"/>
              <a:t>vruntime</a:t>
            </a:r>
            <a:endParaRPr lang="en" altLang="zh-CN" dirty="0"/>
          </a:p>
          <a:p>
            <a:pPr lvl="1"/>
            <a:r>
              <a:rPr lang="zh-CN" altLang="en-US" dirty="0"/>
              <a:t>用于表示进程已经运行的时间 </a:t>
            </a:r>
          </a:p>
          <a:p>
            <a:r>
              <a:rPr lang="zh-CN" altLang="en-US" dirty="0"/>
              <a:t>示例</a:t>
            </a:r>
            <a:r>
              <a:rPr lang="en-US" altLang="zh-CN" dirty="0"/>
              <a:t>1:</a:t>
            </a:r>
            <a:r>
              <a:rPr lang="zh-CN" altLang="en-US" dirty="0"/>
              <a:t>两个进程</a:t>
            </a:r>
            <a:r>
              <a:rPr lang="en" altLang="zh-CN" dirty="0"/>
              <a:t>t1</a:t>
            </a:r>
            <a:r>
              <a:rPr lang="zh-CN" altLang="en-US" dirty="0"/>
              <a:t>和</a:t>
            </a:r>
            <a:r>
              <a:rPr lang="en" altLang="zh-CN" dirty="0"/>
              <a:t>t2</a:t>
            </a:r>
          </a:p>
          <a:p>
            <a:pPr lvl="1"/>
            <a:r>
              <a:rPr lang="en" altLang="zh-CN" dirty="0"/>
              <a:t>Nice</a:t>
            </a:r>
            <a:r>
              <a:rPr lang="zh-CN" altLang="en-US" dirty="0"/>
              <a:t>值相同，都为</a:t>
            </a:r>
            <a:r>
              <a:rPr lang="en-US" altLang="zh-CN" dirty="0"/>
              <a:t>0</a:t>
            </a:r>
          </a:p>
          <a:p>
            <a:pPr lvl="1"/>
            <a:r>
              <a:rPr lang="zh-CN" altLang="en-US" dirty="0"/>
              <a:t>假定</a:t>
            </a:r>
            <a:r>
              <a:rPr lang="en" altLang="zh-CN" dirty="0"/>
              <a:t>t1</a:t>
            </a:r>
            <a:r>
              <a:rPr lang="zh-CN" altLang="en-US" dirty="0"/>
              <a:t>运行了</a:t>
            </a:r>
            <a:r>
              <a:rPr lang="en-US" altLang="zh-CN" dirty="0"/>
              <a:t>200</a:t>
            </a:r>
            <a:r>
              <a:rPr lang="en" altLang="zh-CN" dirty="0" err="1"/>
              <a:t>ms</a:t>
            </a:r>
            <a:r>
              <a:rPr lang="zh-CN" altLang="en" dirty="0"/>
              <a:t>，</a:t>
            </a:r>
            <a:r>
              <a:rPr lang="en" altLang="zh-CN" dirty="0"/>
              <a:t>t2</a:t>
            </a:r>
            <a:r>
              <a:rPr lang="zh-CN" altLang="en-US" dirty="0"/>
              <a:t>运行了</a:t>
            </a:r>
            <a:r>
              <a:rPr lang="en-US" altLang="zh-CN" dirty="0"/>
              <a:t>100</a:t>
            </a:r>
            <a:r>
              <a:rPr lang="en" altLang="zh-CN" dirty="0" err="1"/>
              <a:t>ms</a:t>
            </a:r>
            <a:endParaRPr lang="en" altLang="zh-CN" dirty="0"/>
          </a:p>
          <a:p>
            <a:pPr lvl="1"/>
            <a:r>
              <a:rPr lang="zh-CN" altLang="en-US" dirty="0"/>
              <a:t>则</a:t>
            </a:r>
            <a:r>
              <a:rPr lang="en" altLang="zh-CN" dirty="0"/>
              <a:t>t2</a:t>
            </a:r>
            <a:r>
              <a:rPr lang="zh-CN" altLang="en-US" dirty="0"/>
              <a:t>会优先被选择执行 </a:t>
            </a:r>
          </a:p>
          <a:p>
            <a:r>
              <a:rPr lang="zh-CN" altLang="en-US" dirty="0"/>
              <a:t>示例</a:t>
            </a:r>
            <a:r>
              <a:rPr lang="en-US" altLang="zh-CN" dirty="0"/>
              <a:t>2:</a:t>
            </a:r>
            <a:r>
              <a:rPr lang="zh-CN" altLang="en-US" dirty="0"/>
              <a:t>两个进程</a:t>
            </a:r>
            <a:r>
              <a:rPr lang="en" altLang="zh-CN" dirty="0"/>
              <a:t>t1</a:t>
            </a:r>
            <a:r>
              <a:rPr lang="zh-CN" altLang="en-US" dirty="0"/>
              <a:t>和</a:t>
            </a:r>
            <a:r>
              <a:rPr lang="en" altLang="zh-CN" dirty="0"/>
              <a:t>t2</a:t>
            </a:r>
          </a:p>
          <a:p>
            <a:pPr lvl="1"/>
            <a:r>
              <a:rPr lang="en" altLang="zh-CN" dirty="0"/>
              <a:t>Nice</a:t>
            </a:r>
            <a:r>
              <a:rPr lang="zh-CN" altLang="en-US" dirty="0"/>
              <a:t>值分别为</a:t>
            </a:r>
            <a:r>
              <a:rPr lang="en-US" altLang="zh-CN" dirty="0"/>
              <a:t>0</a:t>
            </a:r>
            <a:r>
              <a:rPr lang="zh-CN" altLang="en-US" dirty="0"/>
              <a:t>和</a:t>
            </a:r>
            <a:r>
              <a:rPr lang="en-US" altLang="zh-CN" dirty="0"/>
              <a:t>5</a:t>
            </a:r>
            <a:r>
              <a:rPr lang="zh-CN" altLang="en-US" dirty="0"/>
              <a:t>，衰减因子分别为</a:t>
            </a:r>
            <a:r>
              <a:rPr lang="en-US" altLang="zh-CN" dirty="0"/>
              <a:t>1</a:t>
            </a:r>
            <a:r>
              <a:rPr lang="zh-CN" altLang="en-US" dirty="0"/>
              <a:t>和</a:t>
            </a:r>
            <a:r>
              <a:rPr lang="en-US" altLang="zh-CN" dirty="0"/>
              <a:t>3.05</a:t>
            </a:r>
          </a:p>
          <a:p>
            <a:pPr lvl="1"/>
            <a:r>
              <a:rPr lang="en" altLang="zh-CN" dirty="0"/>
              <a:t>vruntime0</a:t>
            </a:r>
            <a:r>
              <a:rPr lang="zh-CN" altLang="en-US" dirty="0"/>
              <a:t>和</a:t>
            </a:r>
            <a:r>
              <a:rPr lang="en" altLang="zh-CN" dirty="0"/>
              <a:t>vruntime1</a:t>
            </a:r>
            <a:r>
              <a:rPr lang="zh-CN" altLang="en-US" dirty="0"/>
              <a:t>初始值都为</a:t>
            </a:r>
            <a:r>
              <a:rPr lang="en-US" altLang="zh-CN" dirty="0"/>
              <a:t>0 </a:t>
            </a:r>
            <a:endParaRPr lang="zh-CN" altLang="en-US" dirty="0"/>
          </a:p>
          <a:p>
            <a:pPr lvl="1"/>
            <a:r>
              <a:rPr lang="zh-CN" altLang="en-US" dirty="0"/>
              <a:t>假定</a:t>
            </a:r>
            <a:r>
              <a:rPr lang="en" altLang="zh-CN" dirty="0"/>
              <a:t>t1</a:t>
            </a:r>
            <a:r>
              <a:rPr lang="zh-CN" altLang="en-US" dirty="0"/>
              <a:t>运行了</a:t>
            </a:r>
            <a:r>
              <a:rPr lang="en-US" altLang="zh-CN" dirty="0"/>
              <a:t>200</a:t>
            </a:r>
            <a:r>
              <a:rPr lang="en" altLang="zh-CN" dirty="0" err="1"/>
              <a:t>ms</a:t>
            </a:r>
            <a:r>
              <a:rPr lang="zh-CN" altLang="en" dirty="0"/>
              <a:t>，</a:t>
            </a:r>
            <a:r>
              <a:rPr lang="zh-CN" altLang="en-US" dirty="0"/>
              <a:t>而</a:t>
            </a:r>
            <a:r>
              <a:rPr lang="en" altLang="zh-CN" dirty="0"/>
              <a:t>t2</a:t>
            </a:r>
            <a:r>
              <a:rPr lang="zh-CN" altLang="en-US" dirty="0"/>
              <a:t>运行了</a:t>
            </a:r>
            <a:r>
              <a:rPr lang="en-US" altLang="zh-CN" dirty="0"/>
              <a:t>100</a:t>
            </a:r>
            <a:r>
              <a:rPr lang="en" altLang="zh-CN" dirty="0" err="1"/>
              <a:t>ms</a:t>
            </a:r>
            <a:r>
              <a:rPr lang="zh-CN" altLang="en" dirty="0"/>
              <a:t>， </a:t>
            </a:r>
            <a:endParaRPr lang="en" altLang="zh-CN" dirty="0"/>
          </a:p>
          <a:p>
            <a:pPr lvl="2"/>
            <a:r>
              <a:rPr lang="en" altLang="zh-CN" dirty="0"/>
              <a:t>vruntime0 = 200ms*1=200ms</a:t>
            </a:r>
          </a:p>
          <a:p>
            <a:pPr lvl="2"/>
            <a:r>
              <a:rPr lang="en" altLang="zh-CN" dirty="0"/>
              <a:t>vruntime1 = 100ms*3.05=305ms </a:t>
            </a:r>
          </a:p>
          <a:p>
            <a:pPr lvl="1"/>
            <a:r>
              <a:rPr lang="en" altLang="zh-CN" dirty="0"/>
              <a:t>T1</a:t>
            </a:r>
            <a:r>
              <a:rPr lang="zh-CN" altLang="en-US" dirty="0"/>
              <a:t>具有更高的优先级 </a:t>
            </a:r>
          </a:p>
          <a:p>
            <a:endParaRPr kumimoji="1" lang="zh-CN" altLang="en-US" dirty="0"/>
          </a:p>
        </p:txBody>
      </p:sp>
      <p:sp>
        <p:nvSpPr>
          <p:cNvPr id="3" name="标题 2">
            <a:extLst>
              <a:ext uri="{FF2B5EF4-FFF2-40B4-BE49-F238E27FC236}">
                <a16:creationId xmlns:a16="http://schemas.microsoft.com/office/drawing/2014/main" id="{0B366766-0C65-1C4D-8DC9-F9F7E003B3C2}"/>
              </a:ext>
            </a:extLst>
          </p:cNvPr>
          <p:cNvSpPr>
            <a:spLocks noGrp="1"/>
          </p:cNvSpPr>
          <p:nvPr>
            <p:ph type="title"/>
          </p:nvPr>
        </p:nvSpPr>
        <p:spPr/>
        <p:txBody>
          <a:bodyPr/>
          <a:lstStyle/>
          <a:p>
            <a:r>
              <a:rPr lang="en" altLang="zh-CN" dirty="0" err="1">
                <a:effectLst/>
              </a:rPr>
              <a:t>vruntime</a:t>
            </a:r>
            <a:r>
              <a:rPr lang="zh-CN" altLang="en-US" dirty="0">
                <a:effectLst/>
              </a:rPr>
              <a:t>的维护 </a:t>
            </a:r>
            <a:endParaRPr kumimoji="1" lang="zh-CN" altLang="en-US" dirty="0"/>
          </a:p>
        </p:txBody>
      </p:sp>
    </p:spTree>
    <p:extLst>
      <p:ext uri="{BB962C8B-B14F-4D97-AF65-F5344CB8AC3E}">
        <p14:creationId xmlns:p14="http://schemas.microsoft.com/office/powerpoint/2010/main" val="95782959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872F30-7D8D-9A44-8C62-CACFE3DD1795}"/>
              </a:ext>
            </a:extLst>
          </p:cNvPr>
          <p:cNvSpPr>
            <a:spLocks noGrp="1"/>
          </p:cNvSpPr>
          <p:nvPr>
            <p:ph idx="1"/>
          </p:nvPr>
        </p:nvSpPr>
        <p:spPr/>
        <p:txBody>
          <a:bodyPr/>
          <a:lstStyle/>
          <a:p>
            <a:r>
              <a:rPr lang="zh-CN" altLang="en-US" dirty="0"/>
              <a:t>采用</a:t>
            </a:r>
            <a:r>
              <a:rPr lang="en" altLang="zh-CN" dirty="0"/>
              <a:t>CFS</a:t>
            </a:r>
            <a:r>
              <a:rPr lang="zh-CN" altLang="en-US" dirty="0"/>
              <a:t>调度器，可能会出现进程饿死现象吗</a:t>
            </a:r>
            <a:r>
              <a:rPr lang="en-US" altLang="zh-CN" dirty="0"/>
              <a:t>? </a:t>
            </a:r>
          </a:p>
          <a:p>
            <a:endParaRPr kumimoji="1" lang="zh-CN" altLang="en-US" dirty="0"/>
          </a:p>
        </p:txBody>
      </p:sp>
      <p:sp>
        <p:nvSpPr>
          <p:cNvPr id="3" name="标题 2">
            <a:extLst>
              <a:ext uri="{FF2B5EF4-FFF2-40B4-BE49-F238E27FC236}">
                <a16:creationId xmlns:a16="http://schemas.microsoft.com/office/drawing/2014/main" id="{9E2AEBAF-A301-1844-A018-26C05A144530}"/>
              </a:ext>
            </a:extLst>
          </p:cNvPr>
          <p:cNvSpPr>
            <a:spLocks noGrp="1"/>
          </p:cNvSpPr>
          <p:nvPr>
            <p:ph type="title"/>
          </p:nvPr>
        </p:nvSpPr>
        <p:spPr/>
        <p:txBody>
          <a:bodyPr/>
          <a:lstStyle/>
          <a:p>
            <a:r>
              <a:rPr lang="en" altLang="zh-CN" dirty="0">
                <a:effectLst/>
              </a:rPr>
              <a:t>CFS </a:t>
            </a:r>
            <a:r>
              <a:rPr lang="zh-CN" altLang="en-US" dirty="0">
                <a:effectLst/>
              </a:rPr>
              <a:t>进程饿死问题 </a:t>
            </a:r>
            <a:endParaRPr kumimoji="1" lang="zh-CN" altLang="en-US" dirty="0"/>
          </a:p>
        </p:txBody>
      </p:sp>
    </p:spTree>
    <p:extLst>
      <p:ext uri="{BB962C8B-B14F-4D97-AF65-F5344CB8AC3E}">
        <p14:creationId xmlns:p14="http://schemas.microsoft.com/office/powerpoint/2010/main" val="49722120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A04A903-0111-1D48-8DD1-BF0BAC477C63}"/>
              </a:ext>
            </a:extLst>
          </p:cNvPr>
          <p:cNvSpPr>
            <a:spLocks noGrp="1"/>
          </p:cNvSpPr>
          <p:nvPr>
            <p:ph idx="1"/>
          </p:nvPr>
        </p:nvSpPr>
        <p:spPr/>
        <p:txBody>
          <a:bodyPr/>
          <a:lstStyle/>
          <a:p>
            <a:r>
              <a:rPr lang="zh-CN" altLang="en-US" dirty="0"/>
              <a:t>选择最近最少运行时间的进程 </a:t>
            </a:r>
          </a:p>
          <a:p>
            <a:pPr lvl="1"/>
            <a:r>
              <a:rPr lang="zh-CN" altLang="en-US" dirty="0"/>
              <a:t>由</a:t>
            </a:r>
            <a:r>
              <a:rPr lang="en" altLang="zh-CN" dirty="0" err="1"/>
              <a:t>vruntime</a:t>
            </a:r>
            <a:r>
              <a:rPr lang="zh-CN" altLang="en-US" dirty="0"/>
              <a:t>变量跟踪 </a:t>
            </a:r>
            <a:endParaRPr lang="en-US" altLang="zh-CN" dirty="0"/>
          </a:p>
          <a:p>
            <a:pPr lvl="1"/>
            <a:r>
              <a:rPr lang="zh-CN" altLang="en-US" dirty="0"/>
              <a:t>每次进程运行</a:t>
            </a:r>
            <a:r>
              <a:rPr lang="en" altLang="zh-CN" dirty="0"/>
              <a:t>t</a:t>
            </a:r>
            <a:r>
              <a:rPr lang="zh-CN" altLang="en-US" dirty="0"/>
              <a:t>纳秒 </a:t>
            </a:r>
          </a:p>
          <a:p>
            <a:pPr lvl="2"/>
            <a:r>
              <a:rPr lang="en" altLang="zh-CN" dirty="0" err="1"/>
              <a:t>vruntime</a:t>
            </a:r>
            <a:r>
              <a:rPr lang="en" altLang="zh-CN" dirty="0"/>
              <a:t>+=t(weighted by process priority) </a:t>
            </a:r>
          </a:p>
          <a:p>
            <a:r>
              <a:rPr lang="zh-CN" altLang="en-US" dirty="0"/>
              <a:t>如何影响</a:t>
            </a:r>
            <a:r>
              <a:rPr lang="en" altLang="zh-CN" dirty="0"/>
              <a:t>I/O</a:t>
            </a:r>
            <a:r>
              <a:rPr lang="zh-CN" altLang="en-US" dirty="0"/>
              <a:t>受限和</a:t>
            </a:r>
            <a:r>
              <a:rPr lang="en" altLang="zh-CN" dirty="0"/>
              <a:t>CPU</a:t>
            </a:r>
            <a:r>
              <a:rPr lang="zh-CN" altLang="en-US" dirty="0"/>
              <a:t>受限进程 </a:t>
            </a:r>
            <a:endParaRPr lang="en-US" altLang="zh-CN" dirty="0"/>
          </a:p>
          <a:p>
            <a:pPr lvl="1"/>
            <a:r>
              <a:rPr lang="zh-CN" altLang="en-US" dirty="0"/>
              <a:t>任务</a:t>
            </a:r>
            <a:r>
              <a:rPr lang="en" altLang="zh-CN" dirty="0"/>
              <a:t>A: </a:t>
            </a:r>
            <a:r>
              <a:rPr lang="zh-CN" altLang="en-US" dirty="0"/>
              <a:t>每</a:t>
            </a:r>
            <a:r>
              <a:rPr lang="en-US" altLang="zh-CN" dirty="0"/>
              <a:t>100</a:t>
            </a:r>
            <a:r>
              <a:rPr lang="zh-CN" altLang="en-US" dirty="0"/>
              <a:t>秒需要</a:t>
            </a:r>
            <a:r>
              <a:rPr lang="en-US" altLang="zh-CN" dirty="0"/>
              <a:t>1</a:t>
            </a:r>
            <a:r>
              <a:rPr lang="zh-CN" altLang="en-US" dirty="0"/>
              <a:t>毫秒的执行 </a:t>
            </a:r>
            <a:r>
              <a:rPr lang="en-US" altLang="zh-CN" dirty="0"/>
              <a:t>(</a:t>
            </a:r>
            <a:r>
              <a:rPr lang="en" altLang="zh-CN" dirty="0"/>
              <a:t>I/O</a:t>
            </a:r>
            <a:r>
              <a:rPr lang="zh-CN" altLang="en-US" dirty="0"/>
              <a:t>受限</a:t>
            </a:r>
            <a:r>
              <a:rPr lang="en-US" altLang="zh-CN" dirty="0"/>
              <a:t>) </a:t>
            </a:r>
            <a:endParaRPr lang="zh-CN" altLang="en-US" dirty="0"/>
          </a:p>
          <a:p>
            <a:pPr lvl="1"/>
            <a:r>
              <a:rPr lang="zh-CN" altLang="en-US" dirty="0"/>
              <a:t>任务</a:t>
            </a:r>
            <a:r>
              <a:rPr lang="en" altLang="zh-CN" dirty="0"/>
              <a:t>B, C : </a:t>
            </a:r>
            <a:r>
              <a:rPr lang="zh-CN" altLang="en-US" dirty="0"/>
              <a:t>每</a:t>
            </a:r>
            <a:r>
              <a:rPr lang="en-US" altLang="zh-CN" dirty="0"/>
              <a:t>100</a:t>
            </a:r>
            <a:r>
              <a:rPr lang="zh-CN" altLang="en-US" dirty="0"/>
              <a:t>毫秒需要</a:t>
            </a:r>
            <a:r>
              <a:rPr lang="en-US" altLang="zh-CN" dirty="0"/>
              <a:t>80</a:t>
            </a:r>
            <a:r>
              <a:rPr lang="zh-CN" altLang="en-US" dirty="0"/>
              <a:t>毫秒的执行</a:t>
            </a:r>
            <a:r>
              <a:rPr lang="en-US" altLang="zh-CN" dirty="0"/>
              <a:t>(</a:t>
            </a:r>
            <a:r>
              <a:rPr lang="en" altLang="zh-CN" dirty="0"/>
              <a:t>CPU</a:t>
            </a:r>
            <a:r>
              <a:rPr lang="zh-CN" altLang="en-US" dirty="0"/>
              <a:t>受限</a:t>
            </a:r>
            <a:r>
              <a:rPr lang="en-US" altLang="zh-CN" dirty="0"/>
              <a:t>) </a:t>
            </a:r>
            <a:endParaRPr lang="zh-CN" altLang="en-US" dirty="0"/>
          </a:p>
          <a:p>
            <a:pPr lvl="1"/>
            <a:r>
              <a:rPr lang="zh-CN" altLang="en-US" dirty="0"/>
              <a:t>经过</a:t>
            </a:r>
            <a:r>
              <a:rPr lang="en-US" altLang="zh-CN" dirty="0"/>
              <a:t>10</a:t>
            </a:r>
            <a:r>
              <a:rPr lang="zh-CN" altLang="en-US" dirty="0"/>
              <a:t>次后， </a:t>
            </a:r>
          </a:p>
          <a:p>
            <a:pPr lvl="2"/>
            <a:r>
              <a:rPr lang="en" altLang="zh-CN" dirty="0" err="1"/>
              <a:t>Vruntime</a:t>
            </a:r>
            <a:r>
              <a:rPr lang="en" altLang="zh-CN" dirty="0"/>
              <a:t>(A) = 10, </a:t>
            </a:r>
            <a:r>
              <a:rPr lang="en" altLang="zh-CN" dirty="0" err="1"/>
              <a:t>vruntime</a:t>
            </a:r>
            <a:r>
              <a:rPr lang="en" altLang="zh-CN" dirty="0"/>
              <a:t>(B,C)=800</a:t>
            </a:r>
          </a:p>
          <a:p>
            <a:pPr lvl="2"/>
            <a:r>
              <a:rPr lang="en" altLang="zh-CN" dirty="0"/>
              <a:t>A </a:t>
            </a:r>
            <a:r>
              <a:rPr lang="zh-CN" altLang="en-US" dirty="0"/>
              <a:t>获得了优先级</a:t>
            </a:r>
            <a:r>
              <a:rPr lang="en-US" altLang="zh-CN" dirty="0"/>
              <a:t>, </a:t>
            </a:r>
            <a:r>
              <a:rPr lang="zh-CN" altLang="en-US" dirty="0"/>
              <a:t>但</a:t>
            </a:r>
            <a:r>
              <a:rPr lang="en" altLang="zh-CN" dirty="0"/>
              <a:t>B</a:t>
            </a:r>
            <a:r>
              <a:rPr lang="zh-CN" altLang="en-US" dirty="0"/>
              <a:t>和</a:t>
            </a:r>
            <a:r>
              <a:rPr lang="en" altLang="zh-CN" dirty="0"/>
              <a:t>C</a:t>
            </a:r>
            <a:r>
              <a:rPr lang="zh-CN" altLang="en-US" dirty="0"/>
              <a:t>获得了更大的时间片</a:t>
            </a:r>
            <a:r>
              <a:rPr lang="en-US" altLang="zh-CN" dirty="0"/>
              <a:t>(</a:t>
            </a:r>
            <a:r>
              <a:rPr lang="zh-CN" altLang="en-US" dirty="0"/>
              <a:t>每个</a:t>
            </a:r>
            <a:r>
              <a:rPr lang="en-US" altLang="zh-CN" dirty="0"/>
              <a:t>10</a:t>
            </a:r>
            <a:r>
              <a:rPr lang="en" altLang="zh-CN" dirty="0" err="1"/>
              <a:t>ms</a:t>
            </a:r>
            <a:r>
              <a:rPr lang="en" altLang="zh-CN" dirty="0"/>
              <a:t>) </a:t>
            </a:r>
          </a:p>
          <a:p>
            <a:r>
              <a:rPr lang="zh-CN" altLang="en-US" dirty="0"/>
              <a:t>问题</a:t>
            </a:r>
            <a:r>
              <a:rPr lang="en-US" altLang="zh-CN" dirty="0"/>
              <a:t>: </a:t>
            </a:r>
            <a:r>
              <a:rPr lang="zh-CN" altLang="en-US" dirty="0"/>
              <a:t>如何有效找出最小的</a:t>
            </a:r>
            <a:r>
              <a:rPr lang="en" altLang="zh-CN" dirty="0" err="1"/>
              <a:t>vruntime</a:t>
            </a:r>
            <a:r>
              <a:rPr lang="zh-CN" altLang="en-US" dirty="0"/>
              <a:t>值</a:t>
            </a:r>
            <a:r>
              <a:rPr lang="en-US" altLang="zh-CN" dirty="0"/>
              <a:t>?</a:t>
            </a:r>
          </a:p>
          <a:p>
            <a:pPr lvl="1"/>
            <a:r>
              <a:rPr lang="zh-CN" altLang="en-US" dirty="0"/>
              <a:t>调度需要高效实现这个查找 </a:t>
            </a:r>
            <a:endParaRPr lang="en-US" altLang="zh-CN" dirty="0"/>
          </a:p>
          <a:p>
            <a:pPr lvl="1"/>
            <a:r>
              <a:rPr lang="zh-CN" altLang="en-US" dirty="0"/>
              <a:t>简单遍历所有进程将是低效的</a:t>
            </a:r>
            <a:r>
              <a:rPr lang="en" altLang="zh-CN" dirty="0"/>
              <a:t>O(N)</a:t>
            </a:r>
            <a:r>
              <a:rPr lang="zh-CN" altLang="en-US" dirty="0"/>
              <a:t>复杂度操作 </a:t>
            </a:r>
          </a:p>
          <a:p>
            <a:endParaRPr kumimoji="1" lang="zh-CN" altLang="en-US" dirty="0"/>
          </a:p>
        </p:txBody>
      </p:sp>
      <p:sp>
        <p:nvSpPr>
          <p:cNvPr id="3" name="标题 2">
            <a:extLst>
              <a:ext uri="{FF2B5EF4-FFF2-40B4-BE49-F238E27FC236}">
                <a16:creationId xmlns:a16="http://schemas.microsoft.com/office/drawing/2014/main" id="{678C77BA-3756-CA41-87D0-FFBA9757E9CF}"/>
              </a:ext>
            </a:extLst>
          </p:cNvPr>
          <p:cNvSpPr>
            <a:spLocks noGrp="1"/>
          </p:cNvSpPr>
          <p:nvPr>
            <p:ph type="title"/>
          </p:nvPr>
        </p:nvSpPr>
        <p:spPr/>
        <p:txBody>
          <a:bodyPr/>
          <a:lstStyle/>
          <a:p>
            <a:r>
              <a:rPr lang="zh-CN" altLang="en-US" dirty="0">
                <a:effectLst/>
              </a:rPr>
              <a:t>如何选择下一个进程 </a:t>
            </a:r>
            <a:endParaRPr kumimoji="1" lang="zh-CN" altLang="en-US" dirty="0"/>
          </a:p>
        </p:txBody>
      </p:sp>
    </p:spTree>
    <p:extLst>
      <p:ext uri="{BB962C8B-B14F-4D97-AF65-F5344CB8AC3E}">
        <p14:creationId xmlns:p14="http://schemas.microsoft.com/office/powerpoint/2010/main" val="18655802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382D22-D0E4-9F43-A77B-D1D75B96041D}"/>
              </a:ext>
            </a:extLst>
          </p:cNvPr>
          <p:cNvSpPr>
            <a:spLocks noGrp="1"/>
          </p:cNvSpPr>
          <p:nvPr>
            <p:ph idx="1"/>
          </p:nvPr>
        </p:nvSpPr>
        <p:spPr/>
        <p:txBody>
          <a:bodyPr/>
          <a:lstStyle/>
          <a:p>
            <a:r>
              <a:rPr lang="zh-CN" altLang="en-US" dirty="0"/>
              <a:t>通过红黑树对进程进行管理</a:t>
            </a:r>
            <a:endParaRPr lang="en-US" altLang="zh-CN" dirty="0"/>
          </a:p>
          <a:p>
            <a:pPr lvl="1"/>
            <a:r>
              <a:rPr lang="zh-CN" altLang="en-US" dirty="0"/>
              <a:t>平衡二叉搜索树</a:t>
            </a:r>
            <a:r>
              <a:rPr lang="en-US" altLang="zh-CN" dirty="0"/>
              <a:t>(</a:t>
            </a:r>
            <a:r>
              <a:rPr lang="en" altLang="zh-CN" dirty="0"/>
              <a:t>Balanced binary search tree) </a:t>
            </a:r>
          </a:p>
          <a:p>
            <a:pPr lvl="1"/>
            <a:r>
              <a:rPr lang="zh-CN" altLang="en-US" dirty="0"/>
              <a:t>以</a:t>
            </a:r>
            <a:r>
              <a:rPr lang="en" altLang="zh-CN" dirty="0" err="1"/>
              <a:t>vruntime</a:t>
            </a:r>
            <a:r>
              <a:rPr lang="zh-CN" altLang="en-US" dirty="0"/>
              <a:t>作为键值进行排序 </a:t>
            </a:r>
            <a:endParaRPr lang="en-US" altLang="zh-CN" dirty="0"/>
          </a:p>
          <a:p>
            <a:pPr lvl="1"/>
            <a:r>
              <a:rPr lang="en" altLang="zh-CN" dirty="0"/>
              <a:t>O(</a:t>
            </a:r>
            <a:r>
              <a:rPr lang="en" altLang="zh-CN" dirty="0" err="1"/>
              <a:t>lgN</a:t>
            </a:r>
            <a:r>
              <a:rPr lang="en" altLang="zh-CN" dirty="0"/>
              <a:t>):</a:t>
            </a:r>
            <a:r>
              <a:rPr lang="zh-CN" altLang="en-US" dirty="0"/>
              <a:t>插入、删除、更新</a:t>
            </a:r>
            <a:endParaRPr lang="en-US" altLang="zh-CN" dirty="0"/>
          </a:p>
          <a:p>
            <a:pPr lvl="1"/>
            <a:r>
              <a:rPr lang="en" altLang="zh-CN" dirty="0"/>
              <a:t>O(1):</a:t>
            </a:r>
            <a:r>
              <a:rPr lang="zh-CN" altLang="en-US" dirty="0"/>
              <a:t>查找最小之值</a:t>
            </a:r>
            <a:endParaRPr lang="en-US" altLang="zh-CN" dirty="0"/>
          </a:p>
          <a:p>
            <a:pPr lvl="1"/>
            <a:r>
              <a:rPr lang="en" altLang="zh-CN" dirty="0" err="1"/>
              <a:t>min_vruntime</a:t>
            </a:r>
            <a:r>
              <a:rPr lang="en" altLang="zh-CN" dirty="0"/>
              <a:t> </a:t>
            </a:r>
            <a:r>
              <a:rPr lang="zh-CN" altLang="en-US" dirty="0"/>
              <a:t>缓存最小</a:t>
            </a:r>
            <a:r>
              <a:rPr lang="en" altLang="zh-CN" dirty="0" err="1"/>
              <a:t>vruntime</a:t>
            </a:r>
            <a:r>
              <a:rPr lang="en" altLang="zh-CN" dirty="0"/>
              <a:t> </a:t>
            </a:r>
          </a:p>
          <a:p>
            <a:r>
              <a:rPr lang="zh-CN" altLang="en-US" dirty="0"/>
              <a:t>更新</a:t>
            </a:r>
            <a:r>
              <a:rPr lang="en" altLang="zh-CN" dirty="0" err="1"/>
              <a:t>vruntime</a:t>
            </a:r>
            <a:r>
              <a:rPr lang="zh-CN" altLang="en-US" dirty="0"/>
              <a:t>和</a:t>
            </a:r>
            <a:r>
              <a:rPr lang="en" altLang="zh-CN" dirty="0" err="1"/>
              <a:t>min_vruntime</a:t>
            </a:r>
            <a:r>
              <a:rPr lang="zh-CN" altLang="en-US" dirty="0"/>
              <a:t>的时间</a:t>
            </a:r>
            <a:endParaRPr lang="en-US" altLang="zh-CN" dirty="0"/>
          </a:p>
          <a:p>
            <a:pPr lvl="1"/>
            <a:r>
              <a:rPr lang="zh-CN" altLang="en-US" dirty="0"/>
              <a:t>每次新任务加入或删除时</a:t>
            </a:r>
            <a:endParaRPr lang="en-US" altLang="zh-CN" dirty="0"/>
          </a:p>
          <a:p>
            <a:pPr lvl="1"/>
            <a:r>
              <a:rPr lang="zh-CN" altLang="en-US" dirty="0"/>
              <a:t>每个时钟周期，每次进程切换 </a:t>
            </a:r>
          </a:p>
          <a:p>
            <a:endParaRPr kumimoji="1" lang="zh-CN" altLang="en-US" dirty="0"/>
          </a:p>
        </p:txBody>
      </p:sp>
      <p:sp>
        <p:nvSpPr>
          <p:cNvPr id="3" name="标题 2">
            <a:extLst>
              <a:ext uri="{FF2B5EF4-FFF2-40B4-BE49-F238E27FC236}">
                <a16:creationId xmlns:a16="http://schemas.microsoft.com/office/drawing/2014/main" id="{B8E37032-3A08-2D43-9F2C-C16DAD9E24D9}"/>
              </a:ext>
            </a:extLst>
          </p:cNvPr>
          <p:cNvSpPr>
            <a:spLocks noGrp="1"/>
          </p:cNvSpPr>
          <p:nvPr>
            <p:ph type="title"/>
          </p:nvPr>
        </p:nvSpPr>
        <p:spPr/>
        <p:txBody>
          <a:bodyPr/>
          <a:lstStyle/>
          <a:p>
            <a:r>
              <a:rPr lang="en" altLang="zh-CN" dirty="0" err="1">
                <a:effectLst/>
              </a:rPr>
              <a:t>vruntime</a:t>
            </a:r>
            <a:r>
              <a:rPr lang="zh-CN" altLang="en-US" dirty="0">
                <a:effectLst/>
              </a:rPr>
              <a:t>与进程管理 </a:t>
            </a:r>
            <a:endParaRPr kumimoji="1" lang="zh-CN" altLang="en-US" dirty="0"/>
          </a:p>
        </p:txBody>
      </p:sp>
      <p:pic>
        <p:nvPicPr>
          <p:cNvPr id="5" name="图片 4" descr="图片包含 物体, 游戏机, 钟表&#10;&#10;描述已自动生成">
            <a:extLst>
              <a:ext uri="{FF2B5EF4-FFF2-40B4-BE49-F238E27FC236}">
                <a16:creationId xmlns:a16="http://schemas.microsoft.com/office/drawing/2014/main" id="{4A070CB1-E32C-B94D-A80A-0532C34A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588" y="4758379"/>
            <a:ext cx="5260824" cy="1618715"/>
          </a:xfrm>
          <a:prstGeom prst="rect">
            <a:avLst/>
          </a:prstGeom>
        </p:spPr>
      </p:pic>
    </p:spTree>
    <p:extLst>
      <p:ext uri="{BB962C8B-B14F-4D97-AF65-F5344CB8AC3E}">
        <p14:creationId xmlns:p14="http://schemas.microsoft.com/office/powerpoint/2010/main" val="132888588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手机屏幕截图&#10;&#10;描述已自动生成">
            <a:extLst>
              <a:ext uri="{FF2B5EF4-FFF2-40B4-BE49-F238E27FC236}">
                <a16:creationId xmlns:a16="http://schemas.microsoft.com/office/drawing/2014/main" id="{AAE31288-F22E-7143-B73C-E3303E6963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5964" y="1375764"/>
            <a:ext cx="7512072" cy="5209986"/>
          </a:xfrm>
        </p:spPr>
      </p:pic>
      <p:sp>
        <p:nvSpPr>
          <p:cNvPr id="3" name="标题 2">
            <a:extLst>
              <a:ext uri="{FF2B5EF4-FFF2-40B4-BE49-F238E27FC236}">
                <a16:creationId xmlns:a16="http://schemas.microsoft.com/office/drawing/2014/main" id="{66256D09-6A62-8D43-A97E-C0CA8FD39CA1}"/>
              </a:ext>
            </a:extLst>
          </p:cNvPr>
          <p:cNvSpPr>
            <a:spLocks noGrp="1"/>
          </p:cNvSpPr>
          <p:nvPr>
            <p:ph type="title"/>
          </p:nvPr>
        </p:nvSpPr>
        <p:spPr/>
        <p:txBody>
          <a:bodyPr/>
          <a:lstStyle/>
          <a:p>
            <a:r>
              <a:rPr kumimoji="1" lang="zh-CN" altLang="en-US" dirty="0"/>
              <a:t>定时器应用示例：</a:t>
            </a:r>
            <a:r>
              <a:rPr kumimoji="1" lang="en-US" altLang="zh-CN" dirty="0" err="1"/>
              <a:t>schedule_timeout</a:t>
            </a:r>
            <a:endParaRPr kumimoji="1" lang="zh-CN" altLang="en-US" dirty="0"/>
          </a:p>
        </p:txBody>
      </p:sp>
    </p:spTree>
    <p:extLst>
      <p:ext uri="{BB962C8B-B14F-4D97-AF65-F5344CB8AC3E}">
        <p14:creationId xmlns:p14="http://schemas.microsoft.com/office/powerpoint/2010/main" val="87363059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地图上有字&#10;&#10;描述已自动生成">
            <a:extLst>
              <a:ext uri="{FF2B5EF4-FFF2-40B4-BE49-F238E27FC236}">
                <a16:creationId xmlns:a16="http://schemas.microsoft.com/office/drawing/2014/main" id="{7D457D2D-5E30-A746-B430-F28E29BB36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2600" y="1434932"/>
            <a:ext cx="6218801" cy="4967380"/>
          </a:xfrm>
        </p:spPr>
      </p:pic>
      <p:sp>
        <p:nvSpPr>
          <p:cNvPr id="3" name="标题 2">
            <a:extLst>
              <a:ext uri="{FF2B5EF4-FFF2-40B4-BE49-F238E27FC236}">
                <a16:creationId xmlns:a16="http://schemas.microsoft.com/office/drawing/2014/main" id="{F4BB6183-FEE2-4B45-95BD-75CA34BAE6B1}"/>
              </a:ext>
            </a:extLst>
          </p:cNvPr>
          <p:cNvSpPr>
            <a:spLocks noGrp="1"/>
          </p:cNvSpPr>
          <p:nvPr>
            <p:ph type="title"/>
          </p:nvPr>
        </p:nvSpPr>
        <p:spPr/>
        <p:txBody>
          <a:bodyPr/>
          <a:lstStyle/>
          <a:p>
            <a:r>
              <a:rPr lang="en" altLang="zh-CN" dirty="0" err="1">
                <a:effectLst/>
              </a:rPr>
              <a:t>vruntime</a:t>
            </a:r>
            <a:r>
              <a:rPr lang="zh-CN" altLang="en-US" dirty="0">
                <a:effectLst/>
              </a:rPr>
              <a:t>与进程管理结构 </a:t>
            </a:r>
            <a:endParaRPr kumimoji="1" lang="zh-CN" altLang="en-US" dirty="0"/>
          </a:p>
        </p:txBody>
      </p:sp>
    </p:spTree>
    <p:extLst>
      <p:ext uri="{BB962C8B-B14F-4D97-AF65-F5344CB8AC3E}">
        <p14:creationId xmlns:p14="http://schemas.microsoft.com/office/powerpoint/2010/main" val="383840446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手机屏幕截图&#10;&#10;描述已自动生成">
            <a:extLst>
              <a:ext uri="{FF2B5EF4-FFF2-40B4-BE49-F238E27FC236}">
                <a16:creationId xmlns:a16="http://schemas.microsoft.com/office/drawing/2014/main" id="{9ED564B7-052B-854D-9147-8307396D49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849" y="1501402"/>
            <a:ext cx="7726303" cy="4519886"/>
          </a:xfrm>
          <a:noFill/>
        </p:spPr>
      </p:pic>
      <p:sp>
        <p:nvSpPr>
          <p:cNvPr id="3" name="标题 2">
            <a:extLst>
              <a:ext uri="{FF2B5EF4-FFF2-40B4-BE49-F238E27FC236}">
                <a16:creationId xmlns:a16="http://schemas.microsoft.com/office/drawing/2014/main" id="{FF0EC10E-EE36-6D42-903A-25AE75C69F64}"/>
              </a:ext>
            </a:extLst>
          </p:cNvPr>
          <p:cNvSpPr>
            <a:spLocks noGrp="1"/>
          </p:cNvSpPr>
          <p:nvPr>
            <p:ph type="title"/>
          </p:nvPr>
        </p:nvSpPr>
        <p:spPr>
          <a:xfrm>
            <a:off x="0" y="770244"/>
            <a:ext cx="9144000" cy="514350"/>
          </a:xfrm>
        </p:spPr>
        <p:txBody>
          <a:bodyPr wrap="square" anchor="ctr">
            <a:normAutofit/>
          </a:bodyPr>
          <a:lstStyle/>
          <a:p>
            <a:r>
              <a:rPr lang="zh-CN" altLang="en-US" dirty="0">
                <a:effectLst/>
              </a:rPr>
              <a:t>低</a:t>
            </a:r>
            <a:r>
              <a:rPr lang="en" altLang="zh-CN" dirty="0">
                <a:effectLst/>
              </a:rPr>
              <a:t>runtime</a:t>
            </a:r>
            <a:r>
              <a:rPr lang="zh-CN" altLang="en-US" dirty="0">
                <a:effectLst/>
              </a:rPr>
              <a:t>抢占当前进程代码 </a:t>
            </a:r>
            <a:endParaRPr kumimoji="1" lang="zh-CN" altLang="en-US" dirty="0"/>
          </a:p>
        </p:txBody>
      </p:sp>
    </p:spTree>
    <p:extLst>
      <p:ext uri="{BB962C8B-B14F-4D97-AF65-F5344CB8AC3E}">
        <p14:creationId xmlns:p14="http://schemas.microsoft.com/office/powerpoint/2010/main" val="260953154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手机屏幕截图&#10;&#10;描述已自动生成">
            <a:extLst>
              <a:ext uri="{FF2B5EF4-FFF2-40B4-BE49-F238E27FC236}">
                <a16:creationId xmlns:a16="http://schemas.microsoft.com/office/drawing/2014/main" id="{0BF222A2-05EB-C140-AF4B-EBA7C12E88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4811" y="1501402"/>
            <a:ext cx="6574379" cy="4519886"/>
          </a:xfrm>
          <a:noFill/>
        </p:spPr>
      </p:pic>
      <p:sp>
        <p:nvSpPr>
          <p:cNvPr id="3" name="标题 2">
            <a:extLst>
              <a:ext uri="{FF2B5EF4-FFF2-40B4-BE49-F238E27FC236}">
                <a16:creationId xmlns:a16="http://schemas.microsoft.com/office/drawing/2014/main" id="{5346608A-16F6-384F-BC94-5A3F7C31AD9A}"/>
              </a:ext>
            </a:extLst>
          </p:cNvPr>
          <p:cNvSpPr>
            <a:spLocks noGrp="1"/>
          </p:cNvSpPr>
          <p:nvPr>
            <p:ph type="title"/>
          </p:nvPr>
        </p:nvSpPr>
        <p:spPr>
          <a:xfrm>
            <a:off x="0" y="770244"/>
            <a:ext cx="9144000" cy="514350"/>
          </a:xfrm>
        </p:spPr>
        <p:txBody>
          <a:bodyPr wrap="square" anchor="ctr">
            <a:normAutofit/>
          </a:bodyPr>
          <a:lstStyle/>
          <a:p>
            <a:r>
              <a:rPr lang="en" altLang="zh-CN" dirty="0" err="1">
                <a:effectLst/>
              </a:rPr>
              <a:t>check_preempt_curr</a:t>
            </a:r>
            <a:r>
              <a:rPr lang="zh-CN" altLang="en-US" dirty="0">
                <a:effectLst/>
              </a:rPr>
              <a:t>函数 </a:t>
            </a:r>
            <a:endParaRPr kumimoji="1" lang="zh-CN" altLang="en-US" dirty="0"/>
          </a:p>
        </p:txBody>
      </p:sp>
    </p:spTree>
    <p:extLst>
      <p:ext uri="{BB962C8B-B14F-4D97-AF65-F5344CB8AC3E}">
        <p14:creationId xmlns:p14="http://schemas.microsoft.com/office/powerpoint/2010/main" val="251408088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手机屏幕截图&#10;&#10;描述已自动生成">
            <a:extLst>
              <a:ext uri="{FF2B5EF4-FFF2-40B4-BE49-F238E27FC236}">
                <a16:creationId xmlns:a16="http://schemas.microsoft.com/office/drawing/2014/main" id="{4E8F0A97-3CC0-CD49-9CB7-962CC75E1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1706" y="1501402"/>
            <a:ext cx="6900588" cy="4519886"/>
          </a:xfrm>
          <a:noFill/>
        </p:spPr>
      </p:pic>
      <p:sp>
        <p:nvSpPr>
          <p:cNvPr id="3" name="标题 2">
            <a:extLst>
              <a:ext uri="{FF2B5EF4-FFF2-40B4-BE49-F238E27FC236}">
                <a16:creationId xmlns:a16="http://schemas.microsoft.com/office/drawing/2014/main" id="{B445269B-FA1B-4E49-8BA9-7078335601E6}"/>
              </a:ext>
            </a:extLst>
          </p:cNvPr>
          <p:cNvSpPr>
            <a:spLocks noGrp="1"/>
          </p:cNvSpPr>
          <p:nvPr>
            <p:ph type="title"/>
          </p:nvPr>
        </p:nvSpPr>
        <p:spPr>
          <a:xfrm>
            <a:off x="0" y="770244"/>
            <a:ext cx="9144000" cy="514350"/>
          </a:xfrm>
        </p:spPr>
        <p:txBody>
          <a:bodyPr wrap="square" anchor="ctr">
            <a:normAutofit/>
          </a:bodyPr>
          <a:lstStyle/>
          <a:p>
            <a:r>
              <a:rPr lang="en" altLang="zh-CN" dirty="0" err="1">
                <a:effectLst/>
              </a:rPr>
              <a:t>wakeup_preempt_entity</a:t>
            </a:r>
            <a:r>
              <a:rPr lang="zh-CN" altLang="en-US" dirty="0">
                <a:effectLst/>
              </a:rPr>
              <a:t>函数 </a:t>
            </a:r>
            <a:endParaRPr kumimoji="1" lang="zh-CN" altLang="en-US" dirty="0"/>
          </a:p>
        </p:txBody>
      </p:sp>
    </p:spTree>
    <p:extLst>
      <p:ext uri="{BB962C8B-B14F-4D97-AF65-F5344CB8AC3E}">
        <p14:creationId xmlns:p14="http://schemas.microsoft.com/office/powerpoint/2010/main" val="1090762154"/>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AB49EC9-8202-3445-A8F7-B84DD6B0C0A4}"/>
              </a:ext>
            </a:extLst>
          </p:cNvPr>
          <p:cNvSpPr>
            <a:spLocks noGrp="1"/>
          </p:cNvSpPr>
          <p:nvPr>
            <p:ph idx="1"/>
          </p:nvPr>
        </p:nvSpPr>
        <p:spPr/>
        <p:txBody>
          <a:bodyPr/>
          <a:lstStyle/>
          <a:p>
            <a:r>
              <a:rPr lang="zh-CN" altLang="en-US" dirty="0"/>
              <a:t> 公平性</a:t>
            </a:r>
          </a:p>
          <a:p>
            <a:pPr lvl="1"/>
            <a:r>
              <a:rPr lang="zh-CN" altLang="en-US" dirty="0"/>
              <a:t>系统负载极重时，也能保证确定的响应时间和运行时间 </a:t>
            </a:r>
            <a:endParaRPr lang="en-US" altLang="zh-CN" dirty="0"/>
          </a:p>
          <a:p>
            <a:pPr lvl="1"/>
            <a:r>
              <a:rPr lang="zh-CN" altLang="en-US" dirty="0"/>
              <a:t>低优先级任务也能得到关注和执行</a:t>
            </a:r>
          </a:p>
          <a:p>
            <a:r>
              <a:rPr lang="zh-CN" altLang="en-US" dirty="0"/>
              <a:t>适应性</a:t>
            </a:r>
          </a:p>
          <a:p>
            <a:pPr lvl="1"/>
            <a:r>
              <a:rPr lang="zh-CN" altLang="en-US" dirty="0"/>
              <a:t>自动识别</a:t>
            </a:r>
            <a:r>
              <a:rPr lang="en" altLang="zh-CN" dirty="0"/>
              <a:t>I/O</a:t>
            </a:r>
            <a:r>
              <a:rPr lang="zh-CN" altLang="en-US" dirty="0"/>
              <a:t>密集和</a:t>
            </a:r>
            <a:r>
              <a:rPr lang="en" altLang="zh-CN" dirty="0"/>
              <a:t>CPU</a:t>
            </a:r>
            <a:r>
              <a:rPr lang="zh-CN" altLang="en-US" dirty="0"/>
              <a:t>密集</a:t>
            </a:r>
          </a:p>
          <a:p>
            <a:pPr lvl="2"/>
            <a:r>
              <a:rPr lang="en" altLang="zh-CN" dirty="0"/>
              <a:t>I/O</a:t>
            </a:r>
            <a:r>
              <a:rPr lang="zh-CN" altLang="en-US" dirty="0"/>
              <a:t>进程被唤醒时自动优先得到调度</a:t>
            </a:r>
          </a:p>
          <a:p>
            <a:r>
              <a:rPr lang="zh-CN" altLang="en-US" dirty="0"/>
              <a:t>实现性</a:t>
            </a:r>
          </a:p>
          <a:p>
            <a:pPr lvl="1"/>
            <a:r>
              <a:rPr lang="en" altLang="zh-CN" dirty="0"/>
              <a:t>CFS</a:t>
            </a:r>
            <a:r>
              <a:rPr lang="zh-CN" altLang="en-US" dirty="0"/>
              <a:t>设计简洁，性能够用</a:t>
            </a:r>
            <a:r>
              <a:rPr lang="en" altLang="zh-CN" dirty="0" err="1"/>
              <a:t>Olog</a:t>
            </a:r>
            <a:r>
              <a:rPr lang="en" altLang="zh-CN" dirty="0"/>
              <a:t>(N)</a:t>
            </a:r>
            <a:endParaRPr kumimoji="1" lang="zh-CN" altLang="en-US" dirty="0"/>
          </a:p>
        </p:txBody>
      </p:sp>
      <p:sp>
        <p:nvSpPr>
          <p:cNvPr id="3" name="标题 2">
            <a:extLst>
              <a:ext uri="{FF2B5EF4-FFF2-40B4-BE49-F238E27FC236}">
                <a16:creationId xmlns:a16="http://schemas.microsoft.com/office/drawing/2014/main" id="{D410A44E-9EC9-D14C-B8C2-C97C94957306}"/>
              </a:ext>
            </a:extLst>
          </p:cNvPr>
          <p:cNvSpPr>
            <a:spLocks noGrp="1"/>
          </p:cNvSpPr>
          <p:nvPr>
            <p:ph type="title"/>
          </p:nvPr>
        </p:nvSpPr>
        <p:spPr/>
        <p:txBody>
          <a:bodyPr/>
          <a:lstStyle/>
          <a:p>
            <a:r>
              <a:rPr kumimoji="1" lang="en-US" altLang="zh-CN" dirty="0"/>
              <a:t>CFS</a:t>
            </a:r>
            <a:r>
              <a:rPr kumimoji="1" lang="zh-CN" altLang="en-US" dirty="0"/>
              <a:t>小结</a:t>
            </a:r>
          </a:p>
        </p:txBody>
      </p:sp>
    </p:spTree>
    <p:extLst>
      <p:ext uri="{BB962C8B-B14F-4D97-AF65-F5344CB8AC3E}">
        <p14:creationId xmlns:p14="http://schemas.microsoft.com/office/powerpoint/2010/main" val="392903849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534381-8855-CF44-97E6-22BAFB9985B5}"/>
              </a:ext>
            </a:extLst>
          </p:cNvPr>
          <p:cNvSpPr>
            <a:spLocks noGrp="1"/>
          </p:cNvSpPr>
          <p:nvPr>
            <p:ph idx="1"/>
          </p:nvPr>
        </p:nvSpPr>
        <p:spPr/>
        <p:txBody>
          <a:bodyPr/>
          <a:lstStyle/>
          <a:p>
            <a:r>
              <a:rPr lang="en-US" altLang="zh-CN" dirty="0"/>
              <a:t>BFS</a:t>
            </a:r>
            <a:r>
              <a:rPr lang="zh-CN" altLang="en-US" dirty="0"/>
              <a:t>是一种时间片轮转算法的变种</a:t>
            </a:r>
            <a:endParaRPr lang="en-US" altLang="zh-CN" dirty="0"/>
          </a:p>
          <a:p>
            <a:pPr lvl="1"/>
            <a:r>
              <a:rPr lang="zh-CN" altLang="en-US" dirty="0"/>
              <a:t>在多处理器情况的单就绪队列（双向链表）选择，增加了队列互斥访问的开销</a:t>
            </a:r>
            <a:endParaRPr lang="en-US" altLang="zh-CN" dirty="0"/>
          </a:p>
          <a:p>
            <a:pPr lvl="1"/>
            <a:r>
              <a:rPr lang="zh-CN" altLang="en-US" dirty="0"/>
              <a:t>但减少了负载均衡算法开销</a:t>
            </a:r>
          </a:p>
        </p:txBody>
      </p:sp>
      <p:sp>
        <p:nvSpPr>
          <p:cNvPr id="3" name="标题 2">
            <a:extLst>
              <a:ext uri="{FF2B5EF4-FFF2-40B4-BE49-F238E27FC236}">
                <a16:creationId xmlns:a16="http://schemas.microsoft.com/office/drawing/2014/main" id="{FA552953-5ED1-6040-B7FE-7E44C6497EE0}"/>
              </a:ext>
            </a:extLst>
          </p:cNvPr>
          <p:cNvSpPr>
            <a:spLocks noGrp="1"/>
          </p:cNvSpPr>
          <p:nvPr>
            <p:ph type="title"/>
          </p:nvPr>
        </p:nvSpPr>
        <p:spPr/>
        <p:txBody>
          <a:bodyPr/>
          <a:lstStyle/>
          <a:p>
            <a:r>
              <a:rPr kumimoji="1" lang="en-US" altLang="zh-CN" dirty="0"/>
              <a:t>BFS</a:t>
            </a:r>
            <a:r>
              <a:rPr kumimoji="1" lang="zh-CN" altLang="en-US" dirty="0"/>
              <a:t>调度算法</a:t>
            </a:r>
          </a:p>
        </p:txBody>
      </p:sp>
      <p:pic>
        <p:nvPicPr>
          <p:cNvPr id="5" name="图片 4">
            <a:extLst>
              <a:ext uri="{FF2B5EF4-FFF2-40B4-BE49-F238E27FC236}">
                <a16:creationId xmlns:a16="http://schemas.microsoft.com/office/drawing/2014/main" id="{431754F0-4732-9E48-8FCE-AD30C0248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60" y="3229594"/>
            <a:ext cx="8892480" cy="1036688"/>
          </a:xfrm>
          <a:prstGeom prst="rect">
            <a:avLst/>
          </a:prstGeom>
        </p:spPr>
      </p:pic>
    </p:spTree>
    <p:extLst>
      <p:ext uri="{BB962C8B-B14F-4D97-AF65-F5344CB8AC3E}">
        <p14:creationId xmlns:p14="http://schemas.microsoft.com/office/powerpoint/2010/main" val="117272136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98F136F-4852-BD46-9017-BA543BBD4917}"/>
              </a:ext>
            </a:extLst>
          </p:cNvPr>
          <p:cNvSpPr>
            <a:spLocks noGrp="1"/>
          </p:cNvSpPr>
          <p:nvPr>
            <p:ph idx="1"/>
          </p:nvPr>
        </p:nvSpPr>
        <p:spPr/>
        <p:txBody>
          <a:bodyPr/>
          <a:lstStyle/>
          <a:p>
            <a:r>
              <a:rPr kumimoji="1" lang="zh-CN" altLang="en-US" dirty="0"/>
              <a:t>线程优先级：</a:t>
            </a:r>
            <a:r>
              <a:rPr kumimoji="1" lang="en-US" altLang="zh-CN" dirty="0"/>
              <a:t>103</a:t>
            </a:r>
            <a:r>
              <a:rPr kumimoji="1" lang="zh-CN" altLang="en-US" dirty="0"/>
              <a:t>个优先级</a:t>
            </a:r>
            <a:endParaRPr lang="en-US" altLang="zh-CN" dirty="0"/>
          </a:p>
          <a:p>
            <a:pPr lvl="1"/>
            <a:r>
              <a:rPr kumimoji="1" lang="en-US" altLang="zh-CN" dirty="0"/>
              <a:t>100</a:t>
            </a:r>
            <a:r>
              <a:rPr kumimoji="1" lang="zh-CN" altLang="en-US" dirty="0"/>
              <a:t>个静态的实时优先级</a:t>
            </a:r>
            <a:endParaRPr kumimoji="1" lang="en-US" altLang="zh-CN" dirty="0"/>
          </a:p>
          <a:p>
            <a:pPr lvl="1"/>
            <a:r>
              <a:rPr lang="en-US" altLang="zh-CN" dirty="0"/>
              <a:t>3</a:t>
            </a:r>
            <a:r>
              <a:rPr lang="zh-CN" altLang="en-US" dirty="0"/>
              <a:t>个普通优先级 </a:t>
            </a:r>
            <a:r>
              <a:rPr lang="en-US" altLang="zh-CN" dirty="0"/>
              <a:t>SCHEDISO</a:t>
            </a:r>
            <a:r>
              <a:rPr lang="zh-CN" altLang="en-US" dirty="0"/>
              <a:t>（</a:t>
            </a:r>
            <a:r>
              <a:rPr lang="en-US" altLang="zh-CN" dirty="0"/>
              <a:t>isochronous</a:t>
            </a:r>
            <a:r>
              <a:rPr lang="zh-CN" altLang="en-US" dirty="0"/>
              <a:t>）、</a:t>
            </a:r>
            <a:r>
              <a:rPr lang="en-US" altLang="zh-CN" dirty="0"/>
              <a:t>SCHEDNORMAL</a:t>
            </a:r>
            <a:r>
              <a:rPr lang="zh-CN" altLang="en-US" dirty="0"/>
              <a:t>和</a:t>
            </a:r>
            <a:r>
              <a:rPr lang="en-US" altLang="zh-CN" dirty="0"/>
              <a:t>SCHEDIDLEPRIO</a:t>
            </a:r>
            <a:r>
              <a:rPr lang="zh-CN" altLang="en-US" dirty="0"/>
              <a:t>（</a:t>
            </a:r>
            <a:r>
              <a:rPr lang="en-US" altLang="zh-CN" dirty="0"/>
              <a:t>idle</a:t>
            </a:r>
            <a:r>
              <a:rPr lang="zh-CN" altLang="en-US" dirty="0"/>
              <a:t> </a:t>
            </a:r>
            <a:r>
              <a:rPr lang="en-US" altLang="zh-CN" dirty="0"/>
              <a:t>priority</a:t>
            </a:r>
            <a:r>
              <a:rPr lang="zh-CN" altLang="en-US" dirty="0"/>
              <a:t> </a:t>
            </a:r>
            <a:r>
              <a:rPr lang="en-US" altLang="zh-CN" dirty="0"/>
              <a:t>scheduling</a:t>
            </a:r>
            <a:r>
              <a:rPr lang="zh-CN" altLang="en-US" dirty="0"/>
              <a:t>）</a:t>
            </a:r>
            <a:endParaRPr kumimoji="1" lang="en-US" altLang="zh-CN" dirty="0"/>
          </a:p>
          <a:p>
            <a:endParaRPr lang="en-US" altLang="zh-CN" dirty="0"/>
          </a:p>
          <a:p>
            <a:r>
              <a:rPr kumimoji="1" lang="zh-CN" altLang="en-US" dirty="0"/>
              <a:t>单就绪队列</a:t>
            </a:r>
            <a:endParaRPr kumimoji="1" lang="en-US" altLang="zh-CN" dirty="0"/>
          </a:p>
          <a:p>
            <a:pPr lvl="1"/>
            <a:r>
              <a:rPr lang="zh-CN" altLang="en-US" dirty="0"/>
              <a:t>所有</a:t>
            </a:r>
            <a:r>
              <a:rPr lang="en-US" altLang="zh-CN" dirty="0"/>
              <a:t>CPU</a:t>
            </a:r>
            <a:r>
              <a:rPr lang="zh-CN" altLang="en-US" dirty="0"/>
              <a:t>共享一个双向链表结构的单就绪队列</a:t>
            </a:r>
            <a:endParaRPr lang="en-US" altLang="zh-CN" dirty="0"/>
          </a:p>
          <a:p>
            <a:pPr lvl="1"/>
            <a:r>
              <a:rPr kumimoji="1" lang="zh-CN" altLang="en-US" dirty="0"/>
              <a:t>所有线程按优先级排队</a:t>
            </a:r>
            <a:endParaRPr kumimoji="1" lang="en-US" altLang="zh-CN" dirty="0"/>
          </a:p>
          <a:p>
            <a:pPr lvl="1"/>
            <a:r>
              <a:rPr lang="zh-CN" altLang="en-US" dirty="0"/>
              <a:t>相同优先级的每个线程有一个时间片长度和虚拟截止时间</a:t>
            </a:r>
            <a:endParaRPr kumimoji="1" lang="zh-CN" altLang="en-US" dirty="0"/>
          </a:p>
        </p:txBody>
      </p:sp>
      <p:sp>
        <p:nvSpPr>
          <p:cNvPr id="3" name="标题 2">
            <a:extLst>
              <a:ext uri="{FF2B5EF4-FFF2-40B4-BE49-F238E27FC236}">
                <a16:creationId xmlns:a16="http://schemas.microsoft.com/office/drawing/2014/main" id="{6B41C670-5AFC-C843-A782-06B5A68535D3}"/>
              </a:ext>
            </a:extLst>
          </p:cNvPr>
          <p:cNvSpPr>
            <a:spLocks noGrp="1"/>
          </p:cNvSpPr>
          <p:nvPr>
            <p:ph type="title"/>
          </p:nvPr>
        </p:nvSpPr>
        <p:spPr/>
        <p:txBody>
          <a:bodyPr/>
          <a:lstStyle/>
          <a:p>
            <a:r>
              <a:rPr kumimoji="1" lang="en-US" altLang="zh-CN" dirty="0"/>
              <a:t>BFS</a:t>
            </a:r>
            <a:r>
              <a:rPr kumimoji="1" lang="zh-CN" altLang="en-US" dirty="0"/>
              <a:t>就绪队列</a:t>
            </a:r>
          </a:p>
        </p:txBody>
      </p:sp>
    </p:spTree>
    <p:extLst>
      <p:ext uri="{BB962C8B-B14F-4D97-AF65-F5344CB8AC3E}">
        <p14:creationId xmlns:p14="http://schemas.microsoft.com/office/powerpoint/2010/main" val="67956985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938DDDD-C01B-2C49-9304-EC5DEEE1EA74}"/>
              </a:ext>
            </a:extLst>
          </p:cNvPr>
          <p:cNvSpPr>
            <a:spLocks noGrp="1"/>
          </p:cNvSpPr>
          <p:nvPr>
            <p:ph idx="1"/>
          </p:nvPr>
        </p:nvSpPr>
        <p:spPr/>
        <p:txBody>
          <a:bodyPr/>
          <a:lstStyle/>
          <a:p>
            <a:r>
              <a:rPr kumimoji="1" lang="zh-CN" altLang="en-US" dirty="0"/>
              <a:t>时间片大小</a:t>
            </a:r>
            <a:endParaRPr kumimoji="1" lang="en-US" altLang="zh-CN" dirty="0"/>
          </a:p>
          <a:p>
            <a:pPr lvl="1"/>
            <a:r>
              <a:rPr lang="zh-CN" altLang="en-US" dirty="0"/>
              <a:t>由算法参数指定</a:t>
            </a:r>
            <a:endParaRPr lang="en-US" altLang="zh-CN" dirty="0"/>
          </a:p>
          <a:p>
            <a:pPr lvl="1"/>
            <a:r>
              <a:rPr kumimoji="1" lang="zh-CN" altLang="en-US" dirty="0"/>
              <a:t>可在</a:t>
            </a:r>
            <a:r>
              <a:rPr lang="en-US" altLang="zh-CN" dirty="0"/>
              <a:t>1ms—1000ms</a:t>
            </a:r>
            <a:r>
              <a:rPr lang="zh-CN" altLang="en-US" dirty="0"/>
              <a:t>间选择，缺省值为</a:t>
            </a:r>
            <a:r>
              <a:rPr lang="en-US" altLang="zh-CN" dirty="0"/>
              <a:t>6ms</a:t>
            </a:r>
          </a:p>
          <a:p>
            <a:pPr lvl="1"/>
            <a:endParaRPr kumimoji="1" lang="en-US" altLang="zh-CN" dirty="0"/>
          </a:p>
          <a:p>
            <a:r>
              <a:rPr lang="zh-CN" altLang="en-US" dirty="0"/>
              <a:t>是一个就绪队列中线程等待</a:t>
            </a:r>
            <a:r>
              <a:rPr lang="en-US" altLang="zh-CN" dirty="0"/>
              <a:t>CPU</a:t>
            </a:r>
            <a:r>
              <a:rPr lang="zh-CN" altLang="en-US" dirty="0"/>
              <a:t>最长时间的排序</a:t>
            </a:r>
            <a:endParaRPr lang="en-US" altLang="zh-CN" dirty="0"/>
          </a:p>
          <a:p>
            <a:pPr lvl="1"/>
            <a:r>
              <a:rPr kumimoji="1" lang="zh-CN" altLang="en-US" dirty="0"/>
              <a:t>不是真实的截止时间</a:t>
            </a:r>
            <a:endParaRPr kumimoji="1" lang="en-US" altLang="zh-CN" dirty="0"/>
          </a:p>
          <a:p>
            <a:pPr lvl="1"/>
            <a:r>
              <a:rPr lang="zh-CN" altLang="en-US" dirty="0"/>
              <a:t>线程时间片用完，重新计算</a:t>
            </a:r>
            <a:r>
              <a:rPr lang="en-US" altLang="zh-CN" dirty="0"/>
              <a:t>VD</a:t>
            </a:r>
            <a:r>
              <a:rPr lang="zh-CN" altLang="en-US" dirty="0"/>
              <a:t>，插入就绪队列</a:t>
            </a:r>
            <a:endParaRPr lang="en-US" altLang="zh-CN" dirty="0"/>
          </a:p>
          <a:p>
            <a:pPr lvl="1"/>
            <a:r>
              <a:rPr lang="zh-CN" altLang="en-US" dirty="0"/>
              <a:t>事件等待结束时，</a:t>
            </a:r>
            <a:r>
              <a:rPr lang="en-US" altLang="zh-CN" dirty="0"/>
              <a:t>VD</a:t>
            </a:r>
            <a:r>
              <a:rPr lang="zh-CN" altLang="en-US" dirty="0"/>
              <a:t>保持不变，以抢先低优先级线程或插入就绪队列</a:t>
            </a:r>
            <a:endParaRPr lang="en-US" altLang="zh-CN" dirty="0"/>
          </a:p>
          <a:p>
            <a:pPr lvl="1"/>
            <a:r>
              <a:rPr lang="zh-CN" altLang="en-US" dirty="0"/>
              <a:t>不同</a:t>
            </a:r>
            <a:r>
              <a:rPr lang="en-US" altLang="zh-CN" dirty="0"/>
              <a:t>CPU</a:t>
            </a:r>
            <a:r>
              <a:rPr lang="zh-CN" altLang="en-US" dirty="0"/>
              <a:t>对线程的</a:t>
            </a:r>
            <a:r>
              <a:rPr lang="en-US" altLang="zh-CN" dirty="0"/>
              <a:t>VD</a:t>
            </a:r>
            <a:r>
              <a:rPr lang="zh-CN" altLang="en-US" dirty="0"/>
              <a:t>加一个权重</a:t>
            </a:r>
            <a:r>
              <a:rPr lang="en-US" altLang="zh-CN" dirty="0"/>
              <a:t>——</a:t>
            </a:r>
            <a:r>
              <a:rPr lang="zh-CN" altLang="en-US" dirty="0"/>
              <a:t>从而让线程在上次运行的</a:t>
            </a:r>
            <a:r>
              <a:rPr lang="en-US" altLang="zh-CN" dirty="0"/>
              <a:t>CPU</a:t>
            </a:r>
            <a:r>
              <a:rPr lang="zh-CN" altLang="en-US" dirty="0"/>
              <a:t>上执行，保证缓存亲和度</a:t>
            </a:r>
            <a:endParaRPr lang="en-US" altLang="zh-CN" dirty="0"/>
          </a:p>
          <a:p>
            <a:r>
              <a:rPr lang="zh-CN" altLang="en-US" dirty="0"/>
              <a:t>依据当前时间、线程优先级和时间片计算</a:t>
            </a:r>
            <a:endParaRPr lang="en-US" altLang="zh-CN" dirty="0"/>
          </a:p>
        </p:txBody>
      </p:sp>
      <p:sp>
        <p:nvSpPr>
          <p:cNvPr id="3" name="标题 2">
            <a:extLst>
              <a:ext uri="{FF2B5EF4-FFF2-40B4-BE49-F238E27FC236}">
                <a16:creationId xmlns:a16="http://schemas.microsoft.com/office/drawing/2014/main" id="{BB983B7B-77F4-8A4F-961F-937855A9F992}"/>
              </a:ext>
            </a:extLst>
          </p:cNvPr>
          <p:cNvSpPr>
            <a:spLocks noGrp="1"/>
          </p:cNvSpPr>
          <p:nvPr>
            <p:ph type="title"/>
          </p:nvPr>
        </p:nvSpPr>
        <p:spPr/>
        <p:txBody>
          <a:bodyPr/>
          <a:lstStyle/>
          <a:p>
            <a:r>
              <a:rPr kumimoji="1" lang="zh-CN" altLang="en-US" dirty="0"/>
              <a:t>虚拟截止时间（</a:t>
            </a:r>
            <a:r>
              <a:rPr kumimoji="1" lang="en-US" altLang="zh-CN" dirty="0"/>
              <a:t>Virtual</a:t>
            </a:r>
            <a:r>
              <a:rPr kumimoji="1" lang="zh-CN" altLang="en-US" dirty="0"/>
              <a:t> </a:t>
            </a:r>
            <a:r>
              <a:rPr kumimoji="1" lang="en-US" altLang="zh-CN" dirty="0"/>
              <a:t>Deadline</a:t>
            </a:r>
            <a:r>
              <a:rPr kumimoji="1" lang="zh-CN" altLang="en-US" dirty="0"/>
              <a:t>）</a:t>
            </a:r>
          </a:p>
        </p:txBody>
      </p:sp>
      <p:pic>
        <p:nvPicPr>
          <p:cNvPr id="5" name="图片 4">
            <a:extLst>
              <a:ext uri="{FF2B5EF4-FFF2-40B4-BE49-F238E27FC236}">
                <a16:creationId xmlns:a16="http://schemas.microsoft.com/office/drawing/2014/main" id="{2C158B57-B341-264E-B32B-6F5EC8A04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153" y="5690991"/>
            <a:ext cx="7313694" cy="660592"/>
          </a:xfrm>
          <a:prstGeom prst="rect">
            <a:avLst/>
          </a:prstGeom>
        </p:spPr>
      </p:pic>
    </p:spTree>
    <p:extLst>
      <p:ext uri="{BB962C8B-B14F-4D97-AF65-F5344CB8AC3E}">
        <p14:creationId xmlns:p14="http://schemas.microsoft.com/office/powerpoint/2010/main" val="308975152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185F2DB-0191-7D41-8DB2-63399E82CE2F}"/>
              </a:ext>
            </a:extLst>
          </p:cNvPr>
          <p:cNvSpPr>
            <a:spLocks noGrp="1"/>
          </p:cNvSpPr>
          <p:nvPr>
            <p:ph idx="1"/>
          </p:nvPr>
        </p:nvSpPr>
        <p:spPr/>
        <p:txBody>
          <a:bodyPr/>
          <a:lstStyle/>
          <a:p>
            <a:r>
              <a:rPr lang="zh-CN" altLang="en-US" dirty="0"/>
              <a:t>每个</a:t>
            </a:r>
            <a:r>
              <a:rPr lang="en" altLang="zh-CN" dirty="0"/>
              <a:t>CPU</a:t>
            </a:r>
            <a:r>
              <a:rPr lang="zh-CN" altLang="en-US" dirty="0"/>
              <a:t>一个</a:t>
            </a:r>
            <a:r>
              <a:rPr lang="en" altLang="zh-CN" dirty="0" err="1"/>
              <a:t>runqueue</a:t>
            </a:r>
            <a:endParaRPr lang="en" altLang="zh-CN" dirty="0"/>
          </a:p>
          <a:p>
            <a:r>
              <a:rPr lang="zh-CN" altLang="en-US" dirty="0"/>
              <a:t>为防止出现负载不均衡，需要对运行队列进行再平衡 </a:t>
            </a:r>
          </a:p>
          <a:p>
            <a:pPr lvl="1"/>
            <a:r>
              <a:rPr lang="zh-CN" altLang="en-US" dirty="0"/>
              <a:t>内核线程</a:t>
            </a:r>
            <a:r>
              <a:rPr lang="en" altLang="zh-CN" dirty="0"/>
              <a:t>Migration thread</a:t>
            </a:r>
            <a:r>
              <a:rPr lang="zh-CN" altLang="en-US" dirty="0"/>
              <a:t>负责将进程从一个队列移动至 另一个队列 </a:t>
            </a:r>
          </a:p>
          <a:p>
            <a:pPr lvl="1"/>
            <a:r>
              <a:rPr lang="zh-CN" altLang="en-US" dirty="0"/>
              <a:t>为防止死锁 </a:t>
            </a:r>
          </a:p>
          <a:p>
            <a:pPr lvl="2"/>
            <a:r>
              <a:rPr lang="zh-CN" altLang="en-US" dirty="0"/>
              <a:t>内核按相同的顺序对</a:t>
            </a:r>
            <a:r>
              <a:rPr lang="en" altLang="zh-CN" dirty="0" err="1"/>
              <a:t>runqueues</a:t>
            </a:r>
            <a:r>
              <a:rPr lang="zh-CN" altLang="en-US" dirty="0"/>
              <a:t>进行加锁</a:t>
            </a:r>
            <a:endParaRPr lang="en-US" altLang="zh-CN" dirty="0"/>
          </a:p>
          <a:p>
            <a:r>
              <a:rPr lang="zh-CN" altLang="en-US" dirty="0"/>
              <a:t>负载均衡的调用时机 </a:t>
            </a:r>
            <a:endParaRPr lang="en-US" altLang="zh-CN" dirty="0"/>
          </a:p>
          <a:p>
            <a:pPr lvl="1"/>
            <a:r>
              <a:rPr lang="zh-CN" altLang="en-US" dirty="0"/>
              <a:t>当出现某个队列没有可运行的任务时，会主动调用 </a:t>
            </a:r>
            <a:r>
              <a:rPr lang="en" altLang="zh-CN" dirty="0" err="1"/>
              <a:t>load_balance</a:t>
            </a:r>
            <a:r>
              <a:rPr lang="en" altLang="zh-CN" dirty="0"/>
              <a:t> </a:t>
            </a:r>
          </a:p>
          <a:p>
            <a:pPr lvl="1"/>
            <a:r>
              <a:rPr lang="en" altLang="zh-CN" dirty="0" err="1"/>
              <a:t>Load_balance</a:t>
            </a:r>
            <a:r>
              <a:rPr lang="en" altLang="zh-CN" dirty="0"/>
              <a:t> </a:t>
            </a:r>
            <a:r>
              <a:rPr lang="zh-CN" altLang="en-US" dirty="0"/>
              <a:t>也可以通过定时器周期性被调用 </a:t>
            </a:r>
          </a:p>
          <a:p>
            <a:pPr lvl="1"/>
            <a:r>
              <a:rPr lang="zh-CN" altLang="en-US" dirty="0"/>
              <a:t>当系统空闲时，每个</a:t>
            </a:r>
            <a:r>
              <a:rPr lang="en" altLang="zh-CN" dirty="0"/>
              <a:t>tick</a:t>
            </a:r>
            <a:r>
              <a:rPr lang="zh-CN" altLang="en-US" dirty="0"/>
              <a:t>都会被调动</a:t>
            </a:r>
            <a:endParaRPr lang="en-US" altLang="zh-CN" dirty="0"/>
          </a:p>
          <a:p>
            <a:pPr lvl="1"/>
            <a:r>
              <a:rPr lang="zh-CN" altLang="en-US" dirty="0"/>
              <a:t>或者每</a:t>
            </a:r>
            <a:r>
              <a:rPr lang="en-US" altLang="zh-CN" dirty="0"/>
              <a:t>100</a:t>
            </a:r>
            <a:r>
              <a:rPr lang="en" altLang="zh-CN" dirty="0" err="1"/>
              <a:t>ms</a:t>
            </a:r>
            <a:r>
              <a:rPr lang="en" altLang="zh-CN" dirty="0"/>
              <a:t> </a:t>
            </a:r>
          </a:p>
          <a:p>
            <a:endParaRPr kumimoji="1" lang="zh-CN" altLang="en-US" dirty="0"/>
          </a:p>
        </p:txBody>
      </p:sp>
      <p:sp>
        <p:nvSpPr>
          <p:cNvPr id="3" name="标题 2">
            <a:extLst>
              <a:ext uri="{FF2B5EF4-FFF2-40B4-BE49-F238E27FC236}">
                <a16:creationId xmlns:a16="http://schemas.microsoft.com/office/drawing/2014/main" id="{89E9B82D-B9CC-8E4B-BAAB-C16A75D1574D}"/>
              </a:ext>
            </a:extLst>
          </p:cNvPr>
          <p:cNvSpPr>
            <a:spLocks noGrp="1"/>
          </p:cNvSpPr>
          <p:nvPr>
            <p:ph type="title"/>
          </p:nvPr>
        </p:nvSpPr>
        <p:spPr/>
        <p:txBody>
          <a:bodyPr/>
          <a:lstStyle/>
          <a:p>
            <a:r>
              <a:rPr lang="en" altLang="zh-CN" dirty="0">
                <a:effectLst/>
              </a:rPr>
              <a:t>Linux</a:t>
            </a:r>
            <a:r>
              <a:rPr lang="zh-CN" altLang="en-US" dirty="0">
                <a:effectLst/>
              </a:rPr>
              <a:t>多处理器调度 </a:t>
            </a:r>
            <a:endParaRPr kumimoji="1" lang="zh-CN" altLang="en-US" dirty="0"/>
          </a:p>
        </p:txBody>
      </p:sp>
    </p:spTree>
    <p:extLst>
      <p:ext uri="{BB962C8B-B14F-4D97-AF65-F5344CB8AC3E}">
        <p14:creationId xmlns:p14="http://schemas.microsoft.com/office/powerpoint/2010/main" val="228185361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2C3792-24A4-B04B-B250-730E3EAC2E3A}"/>
              </a:ext>
            </a:extLst>
          </p:cNvPr>
          <p:cNvSpPr>
            <a:spLocks noGrp="1"/>
          </p:cNvSpPr>
          <p:nvPr>
            <p:ph idx="1"/>
          </p:nvPr>
        </p:nvSpPr>
        <p:spPr/>
        <p:txBody>
          <a:bodyPr/>
          <a:lstStyle/>
          <a:p>
            <a:r>
              <a:rPr lang="zh-CN" altLang="en-US" dirty="0"/>
              <a:t>每个进程都有一个</a:t>
            </a:r>
            <a:r>
              <a:rPr lang="en" altLang="zh-CN" dirty="0"/>
              <a:t>bitmask</a:t>
            </a:r>
            <a:r>
              <a:rPr lang="zh-CN" altLang="en-US" dirty="0"/>
              <a:t>位表示其能够运行的</a:t>
            </a:r>
            <a:r>
              <a:rPr lang="en" altLang="zh-CN" dirty="0"/>
              <a:t>CPU </a:t>
            </a:r>
          </a:p>
          <a:p>
            <a:pPr lvl="1"/>
            <a:r>
              <a:rPr lang="zh-CN" altLang="en-US" dirty="0"/>
              <a:t>缺省情况下是所有</a:t>
            </a:r>
            <a:r>
              <a:rPr lang="en" altLang="zh-CN" dirty="0"/>
              <a:t>CPU </a:t>
            </a:r>
          </a:p>
          <a:p>
            <a:pPr lvl="1"/>
            <a:r>
              <a:rPr lang="zh-CN" altLang="en-US" dirty="0"/>
              <a:t>进程可以改变</a:t>
            </a:r>
            <a:r>
              <a:rPr lang="en" altLang="zh-CN" dirty="0"/>
              <a:t>bitmask </a:t>
            </a:r>
          </a:p>
          <a:p>
            <a:pPr lvl="1"/>
            <a:r>
              <a:rPr lang="zh-CN" altLang="en-US" dirty="0"/>
              <a:t>子进程从父进程继承该掩码，父子进程运行在同样的</a:t>
            </a:r>
            <a:r>
              <a:rPr lang="en" altLang="zh-CN" dirty="0"/>
              <a:t>CPU </a:t>
            </a:r>
            <a:r>
              <a:rPr lang="zh-CN" altLang="en-US" dirty="0"/>
              <a:t>上 </a:t>
            </a:r>
          </a:p>
          <a:p>
            <a:r>
              <a:rPr lang="zh-CN" altLang="en-US" dirty="0"/>
              <a:t>负载均衡并不改变亲和性</a:t>
            </a:r>
            <a:endParaRPr lang="en-US" altLang="zh-CN" dirty="0"/>
          </a:p>
          <a:p>
            <a:pPr lvl="1"/>
            <a:r>
              <a:rPr lang="zh-CN" altLang="en-US" dirty="0"/>
              <a:t>不能将进程调度至掩码以外的</a:t>
            </a:r>
            <a:r>
              <a:rPr lang="en" altLang="zh-CN" dirty="0"/>
              <a:t>CPU</a:t>
            </a:r>
            <a:r>
              <a:rPr lang="zh-CN" altLang="en-US" dirty="0"/>
              <a:t>上 </a:t>
            </a:r>
          </a:p>
          <a:p>
            <a:r>
              <a:rPr lang="zh-CN" altLang="en-US" dirty="0"/>
              <a:t>实践</a:t>
            </a:r>
            <a:endParaRPr lang="en-US" altLang="zh-CN" dirty="0"/>
          </a:p>
          <a:p>
            <a:pPr lvl="1"/>
            <a:r>
              <a:rPr lang="en" altLang="zh-CN" dirty="0"/>
              <a:t>Taskset</a:t>
            </a:r>
            <a:r>
              <a:rPr lang="zh-CN" altLang="en-US" dirty="0"/>
              <a:t>命令 </a:t>
            </a:r>
          </a:p>
          <a:p>
            <a:pPr lvl="1"/>
            <a:r>
              <a:rPr lang="en" altLang="zh-CN" dirty="0"/>
              <a:t>Taskset -p mask PID </a:t>
            </a:r>
          </a:p>
          <a:p>
            <a:r>
              <a:rPr lang="en" altLang="zh-CN" dirty="0"/>
              <a:t>NUMA</a:t>
            </a:r>
            <a:r>
              <a:rPr lang="zh-CN" altLang="en-US" dirty="0"/>
              <a:t>调度</a:t>
            </a:r>
            <a:endParaRPr lang="en-US" altLang="zh-CN" dirty="0"/>
          </a:p>
          <a:p>
            <a:pPr lvl="1"/>
            <a:r>
              <a:rPr lang="en" altLang="zh-CN" dirty="0"/>
              <a:t>NUMACTL</a:t>
            </a:r>
            <a:r>
              <a:rPr lang="zh-CN" altLang="en-US" dirty="0"/>
              <a:t>相关系统调用 </a:t>
            </a:r>
          </a:p>
          <a:p>
            <a:endParaRPr kumimoji="1" lang="zh-CN" altLang="en-US" dirty="0"/>
          </a:p>
        </p:txBody>
      </p:sp>
      <p:sp>
        <p:nvSpPr>
          <p:cNvPr id="3" name="标题 2">
            <a:extLst>
              <a:ext uri="{FF2B5EF4-FFF2-40B4-BE49-F238E27FC236}">
                <a16:creationId xmlns:a16="http://schemas.microsoft.com/office/drawing/2014/main" id="{C739A54C-DF2C-2148-8984-E8932C76BFDB}"/>
              </a:ext>
            </a:extLst>
          </p:cNvPr>
          <p:cNvSpPr>
            <a:spLocks noGrp="1"/>
          </p:cNvSpPr>
          <p:nvPr>
            <p:ph type="title"/>
          </p:nvPr>
        </p:nvSpPr>
        <p:spPr/>
        <p:txBody>
          <a:bodyPr/>
          <a:lstStyle/>
          <a:p>
            <a:r>
              <a:rPr lang="en" altLang="zh-CN" dirty="0">
                <a:effectLst/>
              </a:rPr>
              <a:t>CPU</a:t>
            </a:r>
            <a:r>
              <a:rPr lang="zh-CN" altLang="en-US" dirty="0">
                <a:effectLst/>
              </a:rPr>
              <a:t>亲和性调度 </a:t>
            </a:r>
            <a:endParaRPr kumimoji="1" lang="zh-CN" altLang="en-US" dirty="0"/>
          </a:p>
        </p:txBody>
      </p:sp>
    </p:spTree>
    <p:extLst>
      <p:ext uri="{BB962C8B-B14F-4D97-AF65-F5344CB8AC3E}">
        <p14:creationId xmlns:p14="http://schemas.microsoft.com/office/powerpoint/2010/main" val="19436419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通用信息 (标准)">
  <a:themeElements>
    <a:clrScheme name="">
      <a:dk1>
        <a:srgbClr val="0033CC"/>
      </a:dk1>
      <a:lt1>
        <a:srgbClr val="FFFFFF"/>
      </a:lt1>
      <a:dk2>
        <a:srgbClr val="336699"/>
      </a:dk2>
      <a:lt2>
        <a:srgbClr val="008000"/>
      </a:lt2>
      <a:accent1>
        <a:srgbClr val="3366FF"/>
      </a:accent1>
      <a:accent2>
        <a:srgbClr val="FFFF66"/>
      </a:accent2>
      <a:accent3>
        <a:srgbClr val="FFFFFF"/>
      </a:accent3>
      <a:accent4>
        <a:srgbClr val="002AAE"/>
      </a:accent4>
      <a:accent5>
        <a:srgbClr val="ADB8FF"/>
      </a:accent5>
      <a:accent6>
        <a:srgbClr val="E7E75C"/>
      </a:accent6>
      <a:hlink>
        <a:srgbClr val="FF6600"/>
      </a:hlink>
      <a:folHlink>
        <a:srgbClr val="FFCC66"/>
      </a:folHlink>
    </a:clrScheme>
    <a:fontScheme name="通用信息 (标准)">
      <a:majorFont>
        <a:latin typeface="Arial Narrow"/>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66"/>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bg2"/>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rgbClr val="CCFF66"/>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bg2"/>
            </a:solidFill>
            <a:effectLst/>
            <a:latin typeface="Times New Roman" pitchFamily="18" charset="0"/>
            <a:ea typeface="楷体_GB2312" pitchFamily="49" charset="-122"/>
          </a:defRPr>
        </a:defPPr>
      </a:lstStyle>
    </a:lnDef>
  </a:objectDefaults>
  <a:extraClrSchemeLst>
    <a:extraClrScheme>
      <a:clrScheme name="通用信息 (标准)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通用信息 (标准)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通用信息 (标准)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TotalTime>
  <Words>6506</Words>
  <Application>Microsoft Office PowerPoint</Application>
  <PresentationFormat>全屏显示(4:3)</PresentationFormat>
  <Paragraphs>956</Paragraphs>
  <Slides>110</Slides>
  <Notes>13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110</vt:i4>
      </vt:variant>
    </vt:vector>
  </HeadingPairs>
  <TitlesOfParts>
    <vt:vector size="119" baseType="lpstr">
      <vt:lpstr>Monotype Sorts</vt:lpstr>
      <vt:lpstr>黑体</vt:lpstr>
      <vt:lpstr>宋体</vt:lpstr>
      <vt:lpstr>微软雅黑</vt:lpstr>
      <vt:lpstr>Arial</vt:lpstr>
      <vt:lpstr>Arial Narrow</vt:lpstr>
      <vt:lpstr>Times New Roman</vt:lpstr>
      <vt:lpstr>Wingdings</vt:lpstr>
      <vt:lpstr>通用信息 (标准)</vt:lpstr>
      <vt:lpstr>PowerPoint 演示文稿</vt:lpstr>
      <vt:lpstr>第四章 结构</vt:lpstr>
      <vt:lpstr>本节主要内容</vt:lpstr>
      <vt:lpstr>时钟中断与周期性工作</vt:lpstr>
      <vt:lpstr>HZ与jiffies</vt:lpstr>
      <vt:lpstr>Jiffies相关的宏</vt:lpstr>
      <vt:lpstr>时钟中断的处理例程</vt:lpstr>
      <vt:lpstr>相关函数实现</vt:lpstr>
      <vt:lpstr>定时器应用示例：schedule_timeout</vt:lpstr>
      <vt:lpstr>内核代码分析</vt:lpstr>
      <vt:lpstr>时钟相关的系统调用</vt:lpstr>
      <vt:lpstr>本节主要内容</vt:lpstr>
      <vt:lpstr>抢占方式</vt:lpstr>
      <vt:lpstr>Linux内核对抢占的处理</vt:lpstr>
      <vt:lpstr>抢占进程</vt:lpstr>
      <vt:lpstr>arch/x86/kernel/entry_32.S的抢占代码 </vt:lpstr>
      <vt:lpstr>抢占控制</vt:lpstr>
      <vt:lpstr>抢占处理相关的内核操作</vt:lpstr>
      <vt:lpstr>抢占控制函数的实现</vt:lpstr>
      <vt:lpstr>抢占判断</vt:lpstr>
      <vt:lpstr>本节主要内容</vt:lpstr>
      <vt:lpstr>三个核心设计要素</vt:lpstr>
      <vt:lpstr>调度器</vt:lpstr>
      <vt:lpstr>资源分类</vt:lpstr>
      <vt:lpstr>调度时机</vt:lpstr>
      <vt:lpstr>调度准则</vt:lpstr>
      <vt:lpstr>调度准则</vt:lpstr>
      <vt:lpstr>本节主要内容</vt:lpstr>
      <vt:lpstr>调度算法</vt:lpstr>
      <vt:lpstr>先来先服务算法（FCFS，First Come First Served）</vt:lpstr>
      <vt:lpstr>先到先服务算法</vt:lpstr>
      <vt:lpstr>短进程优先算法</vt:lpstr>
      <vt:lpstr>最短剩余时间优先</vt:lpstr>
      <vt:lpstr>算法分析</vt:lpstr>
      <vt:lpstr>执行时间预估</vt:lpstr>
      <vt:lpstr>彩票调度算法</vt:lpstr>
      <vt:lpstr>最高响应比优先算法（HRRN，Highest Response Ratio Next）</vt:lpstr>
      <vt:lpstr>时间片轮转算法（RR，Round Robin）</vt:lpstr>
      <vt:lpstr>时间片为20的RR算法示例</vt:lpstr>
      <vt:lpstr>时间片长度选择</vt:lpstr>
      <vt:lpstr>不同时间片的调度效果</vt:lpstr>
      <vt:lpstr>虚拟轮转算法（Virtual Round Robin）</vt:lpstr>
      <vt:lpstr>两种基础的调度算法</vt:lpstr>
      <vt:lpstr>改进调度：多级反馈队列</vt:lpstr>
      <vt:lpstr>多级队列与优先级</vt:lpstr>
      <vt:lpstr>多级反馈队列MLFQ</vt:lpstr>
      <vt:lpstr>公平共享调度（FSS，Fair Share Scheduling）</vt:lpstr>
      <vt:lpstr>本节主要内容</vt:lpstr>
      <vt:lpstr>多处理器架构</vt:lpstr>
      <vt:lpstr>多核/多处理器调度</vt:lpstr>
      <vt:lpstr>多核/多处理器调度</vt:lpstr>
      <vt:lpstr>多核和多处理器调度</vt:lpstr>
      <vt:lpstr>Linux调度器历史演进</vt:lpstr>
      <vt:lpstr>Linux调度器 V2.6</vt:lpstr>
      <vt:lpstr>O(1)调度器 </vt:lpstr>
      <vt:lpstr>O(1)调度器 </vt:lpstr>
      <vt:lpstr>O(1)调度器的静态优先级 </vt:lpstr>
      <vt:lpstr>O(1)调度器的动态优先级 </vt:lpstr>
      <vt:lpstr>Runqueue 数据结构 </vt:lpstr>
      <vt:lpstr>Active与Expired队列</vt:lpstr>
      <vt:lpstr>传统选择调度进程算法 </vt:lpstr>
      <vt:lpstr>O(1)调度器调度过程 </vt:lpstr>
      <vt:lpstr>在队列数组中查找最高优先级队列 </vt:lpstr>
      <vt:lpstr>计算时间片 </vt:lpstr>
      <vt:lpstr>时钟中断驱动调度器 </vt:lpstr>
      <vt:lpstr>O(1)轮转调度器的问题 </vt:lpstr>
      <vt:lpstr>2.6.23后内核的调度 </vt:lpstr>
      <vt:lpstr>sched_class Structure </vt:lpstr>
      <vt:lpstr>按类的优先进行调度</vt:lpstr>
      <vt:lpstr>调度策略(Scheduling policy) </vt:lpstr>
      <vt:lpstr>SCHED_FIFO调度策略 </vt:lpstr>
      <vt:lpstr>SCHED_RR调度策略 </vt:lpstr>
      <vt:lpstr>非实时调度策略 </vt:lpstr>
      <vt:lpstr>常用命令</vt:lpstr>
      <vt:lpstr>完全公平调度器（CFS）</vt:lpstr>
      <vt:lpstr>完全公平调度器 </vt:lpstr>
      <vt:lpstr>CFS调度器的优先级与时间片 </vt:lpstr>
      <vt:lpstr>调度延时和最小时间片粒度的代码 </vt:lpstr>
      <vt:lpstr>nice值与权重weight </vt:lpstr>
      <vt:lpstr>Prio_to_weight数组</vt:lpstr>
      <vt:lpstr>CFS时间片计算示例1 </vt:lpstr>
      <vt:lpstr>CFS时间片计算示例2 </vt:lpstr>
      <vt:lpstr>CFS:选择要运行的进程 </vt:lpstr>
      <vt:lpstr>Vruntime值的计算 </vt:lpstr>
      <vt:lpstr>衰减因子计算示例</vt:lpstr>
      <vt:lpstr>vruntime的维护 </vt:lpstr>
      <vt:lpstr>CFS 进程饿死问题 </vt:lpstr>
      <vt:lpstr>如何选择下一个进程 </vt:lpstr>
      <vt:lpstr>vruntime与进程管理 </vt:lpstr>
      <vt:lpstr>vruntime与进程管理结构 </vt:lpstr>
      <vt:lpstr>低runtime抢占当前进程代码 </vt:lpstr>
      <vt:lpstr>check_preempt_curr函数 </vt:lpstr>
      <vt:lpstr>wakeup_preempt_entity函数 </vt:lpstr>
      <vt:lpstr>CFS小结</vt:lpstr>
      <vt:lpstr>BFS调度算法</vt:lpstr>
      <vt:lpstr>BFS就绪队列</vt:lpstr>
      <vt:lpstr>虚拟截止时间（Virtual Deadline）</vt:lpstr>
      <vt:lpstr>Linux多处理器调度 </vt:lpstr>
      <vt:lpstr>CPU亲和性调度 </vt:lpstr>
      <vt:lpstr>本节主要内容</vt:lpstr>
      <vt:lpstr>实时调度</vt:lpstr>
      <vt:lpstr>实时系统调度 </vt:lpstr>
      <vt:lpstr>优先级 </vt:lpstr>
      <vt:lpstr>优先级反转(Priority inversion) </vt:lpstr>
      <vt:lpstr>优先级继承（Priority Inheritance）</vt:lpstr>
      <vt:lpstr>优先级天花板协议（priority ceiling protocol）</vt:lpstr>
      <vt:lpstr>硬实时调度 </vt:lpstr>
      <vt:lpstr>单调速率调度(Rate Monotonic Scheduling，RMS) </vt:lpstr>
      <vt:lpstr>最早截止时间优先(EDF)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Zheng</dc:creator>
  <cp:lastModifiedBy>王 十一</cp:lastModifiedBy>
  <cp:revision>11</cp:revision>
  <dcterms:created xsi:type="dcterms:W3CDTF">2020-07-29T10:13:22Z</dcterms:created>
  <dcterms:modified xsi:type="dcterms:W3CDTF">2021-04-28T02:49:03Z</dcterms:modified>
</cp:coreProperties>
</file>